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582" r:id="rId3"/>
    <p:sldId id="487" r:id="rId4"/>
    <p:sldId id="454" r:id="rId5"/>
    <p:sldId id="584" r:id="rId6"/>
    <p:sldId id="585" r:id="rId7"/>
    <p:sldId id="520" r:id="rId8"/>
    <p:sldId id="519" r:id="rId9"/>
    <p:sldId id="455" r:id="rId10"/>
    <p:sldId id="533" r:id="rId11"/>
    <p:sldId id="523" r:id="rId12"/>
    <p:sldId id="531" r:id="rId13"/>
    <p:sldId id="538" r:id="rId14"/>
    <p:sldId id="525" r:id="rId15"/>
    <p:sldId id="542" r:id="rId16"/>
    <p:sldId id="547" r:id="rId17"/>
    <p:sldId id="548" r:id="rId18"/>
    <p:sldId id="549" r:id="rId19"/>
    <p:sldId id="552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3" r:id="rId28"/>
    <p:sldId id="564" r:id="rId29"/>
    <p:sldId id="566" r:id="rId30"/>
    <p:sldId id="583" r:id="rId31"/>
    <p:sldId id="567" r:id="rId32"/>
    <p:sldId id="568" r:id="rId33"/>
    <p:sldId id="570" r:id="rId34"/>
    <p:sldId id="571" r:id="rId35"/>
    <p:sldId id="578" r:id="rId36"/>
    <p:sldId id="58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Agujetas" initials="MA" lastIdx="1" clrIdx="0">
    <p:extLst/>
  </p:cmAuthor>
  <p:cmAuthor id="2" name="Marta Agujetas" initials="MA [2]" lastIdx="1" clrIdx="1">
    <p:extLst/>
  </p:cmAuthor>
  <p:cmAuthor id="3" name="Marta Agujetas" initials="MA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586"/>
  </p:normalViewPr>
  <p:slideViewPr>
    <p:cSldViewPr snapToGrid="0">
      <p:cViewPr varScale="1">
        <p:scale>
          <a:sx n="63" d="100"/>
          <a:sy n="63" d="100"/>
        </p:scale>
        <p:origin x="13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Agujetas" userId="1ea69088c8895583" providerId="LiveId" clId="{46A3FA81-21F7-4AC7-BFB5-5D2977E8C0A1}"/>
    <pc:docChg chg="custSel addSld modSld">
      <pc:chgData name="Marta Agujetas" userId="1ea69088c8895583" providerId="LiveId" clId="{46A3FA81-21F7-4AC7-BFB5-5D2977E8C0A1}" dt="2017-11-09T17:18:53.834" v="315" actId="20577"/>
      <pc:docMkLst>
        <pc:docMk/>
      </pc:docMkLst>
      <pc:sldChg chg="modSp">
        <pc:chgData name="Marta Agujetas" userId="1ea69088c8895583" providerId="LiveId" clId="{46A3FA81-21F7-4AC7-BFB5-5D2977E8C0A1}" dt="2017-11-09T17:15:53.523" v="216" actId="20577"/>
        <pc:sldMkLst>
          <pc:docMk/>
          <pc:sldMk cId="3731863387" sldId="256"/>
        </pc:sldMkLst>
        <pc:spChg chg="mod">
          <ac:chgData name="Marta Agujetas" userId="1ea69088c8895583" providerId="LiveId" clId="{46A3FA81-21F7-4AC7-BFB5-5D2977E8C0A1}" dt="2017-11-09T17:15:53.523" v="216" actId="20577"/>
          <ac:spMkLst>
            <pc:docMk/>
            <pc:sldMk cId="3731863387" sldId="256"/>
            <ac:spMk id="7" creationId="{00000000-0000-0000-0000-000000000000}"/>
          </ac:spMkLst>
        </pc:spChg>
      </pc:sldChg>
      <pc:sldChg chg="modSp">
        <pc:chgData name="Marta Agujetas" userId="1ea69088c8895583" providerId="LiveId" clId="{46A3FA81-21F7-4AC7-BFB5-5D2977E8C0A1}" dt="2017-11-09T17:09:34.369" v="1" actId="27636"/>
        <pc:sldMkLst>
          <pc:docMk/>
          <pc:sldMk cId="0" sldId="517"/>
        </pc:sldMkLst>
        <pc:spChg chg="mod">
          <ac:chgData name="Marta Agujetas" userId="1ea69088c8895583" providerId="LiveId" clId="{46A3FA81-21F7-4AC7-BFB5-5D2977E8C0A1}" dt="2017-11-09T17:09:34.369" v="1" actId="27636"/>
          <ac:spMkLst>
            <pc:docMk/>
            <pc:sldMk cId="0" sldId="517"/>
            <ac:spMk id="6" creationId="{00000000-0000-0000-0000-000000000000}"/>
          </ac:spMkLst>
        </pc:spChg>
      </pc:sldChg>
      <pc:sldChg chg="delSp modSp">
        <pc:chgData name="Marta Agujetas" userId="1ea69088c8895583" providerId="LiveId" clId="{46A3FA81-21F7-4AC7-BFB5-5D2977E8C0A1}" dt="2017-11-09T17:12:25.740" v="158" actId="20577"/>
        <pc:sldMkLst>
          <pc:docMk/>
          <pc:sldMk cId="861769628" sldId="526"/>
        </pc:sldMkLst>
        <pc:spChg chg="mod">
          <ac:chgData name="Marta Agujetas" userId="1ea69088c8895583" providerId="LiveId" clId="{46A3FA81-21F7-4AC7-BFB5-5D2977E8C0A1}" dt="2017-11-09T17:12:25.740" v="158" actId="20577"/>
          <ac:spMkLst>
            <pc:docMk/>
            <pc:sldMk cId="861769628" sldId="526"/>
            <ac:spMk id="7" creationId="{00000000-0000-0000-0000-000000000000}"/>
          </ac:spMkLst>
        </pc:spChg>
        <pc:picChg chg="del">
          <ac:chgData name="Marta Agujetas" userId="1ea69088c8895583" providerId="LiveId" clId="{46A3FA81-21F7-4AC7-BFB5-5D2977E8C0A1}" dt="2017-11-09T17:12:12.998" v="142" actId="478"/>
          <ac:picMkLst>
            <pc:docMk/>
            <pc:sldMk cId="861769628" sldId="526"/>
            <ac:picMk id="10" creationId="{00000000-0000-0000-0000-000000000000}"/>
          </ac:picMkLst>
        </pc:picChg>
        <pc:picChg chg="del">
          <ac:chgData name="Marta Agujetas" userId="1ea69088c8895583" providerId="LiveId" clId="{46A3FA81-21F7-4AC7-BFB5-5D2977E8C0A1}" dt="2017-11-09T17:12:10.495" v="141" actId="478"/>
          <ac:picMkLst>
            <pc:docMk/>
            <pc:sldMk cId="861769628" sldId="526"/>
            <ac:picMk id="12" creationId="{00000000-0000-0000-0000-000000000000}"/>
          </ac:picMkLst>
        </pc:picChg>
      </pc:sldChg>
      <pc:sldChg chg="modSp add">
        <pc:chgData name="Marta Agujetas" userId="1ea69088c8895583" providerId="LiveId" clId="{46A3FA81-21F7-4AC7-BFB5-5D2977E8C0A1}" dt="2017-11-09T17:18:53.834" v="315" actId="20577"/>
        <pc:sldMkLst>
          <pc:docMk/>
          <pc:sldMk cId="1383411060" sldId="541"/>
        </pc:sldMkLst>
        <pc:spChg chg="mod">
          <ac:chgData name="Marta Agujetas" userId="1ea69088c8895583" providerId="LiveId" clId="{46A3FA81-21F7-4AC7-BFB5-5D2977E8C0A1}" dt="2017-11-09T17:09:38.877" v="13" actId="5793"/>
          <ac:spMkLst>
            <pc:docMk/>
            <pc:sldMk cId="1383411060" sldId="541"/>
            <ac:spMk id="2" creationId="{43F98FD3-A6F9-4D8F-8E86-C822307BD35C}"/>
          </ac:spMkLst>
        </pc:spChg>
        <pc:spChg chg="mod">
          <ac:chgData name="Marta Agujetas" userId="1ea69088c8895583" providerId="LiveId" clId="{46A3FA81-21F7-4AC7-BFB5-5D2977E8C0A1}" dt="2017-11-09T17:18:53.834" v="315" actId="20577"/>
          <ac:spMkLst>
            <pc:docMk/>
            <pc:sldMk cId="1383411060" sldId="541"/>
            <ac:spMk id="3" creationId="{4C0D23B0-7955-4E70-B7AF-F860C6739909}"/>
          </ac:spMkLst>
        </pc:spChg>
      </pc:sldChg>
    </pc:docChg>
  </pc:docChgLst>
  <pc:docChgLst>
    <pc:chgData name="Marta Agujetas" userId="1ea69088c8895583" providerId="LiveId" clId="{4AEDF2C7-6FCF-4025-9785-9467329B59C7}"/>
    <pc:docChg chg="addSld modSld">
      <pc:chgData name="Marta Agujetas" userId="1ea69088c8895583" providerId="LiveId" clId="{4AEDF2C7-6FCF-4025-9785-9467329B59C7}" dt="2017-12-13T13:08:08.724" v="12" actId="14100"/>
      <pc:docMkLst>
        <pc:docMk/>
      </pc:docMkLst>
      <pc:sldChg chg="addSp modSp add">
        <pc:chgData name="Marta Agujetas" userId="1ea69088c8895583" providerId="LiveId" clId="{4AEDF2C7-6FCF-4025-9785-9467329B59C7}" dt="2017-12-13T12:59:12.333" v="6" actId="14100"/>
        <pc:sldMkLst>
          <pc:docMk/>
          <pc:sldMk cId="3577788428" sldId="584"/>
        </pc:sldMkLst>
        <pc:picChg chg="add mod">
          <ac:chgData name="Marta Agujetas" userId="1ea69088c8895583" providerId="LiveId" clId="{4AEDF2C7-6FCF-4025-9785-9467329B59C7}" dt="2017-12-13T12:59:12.333" v="6" actId="14100"/>
          <ac:picMkLst>
            <pc:docMk/>
            <pc:sldMk cId="3577788428" sldId="584"/>
            <ac:picMk id="4" creationId="{7210553C-24B4-4EAB-81FF-DB4F6084272B}"/>
          </ac:picMkLst>
        </pc:picChg>
      </pc:sldChg>
      <pc:sldChg chg="addSp delSp modSp add">
        <pc:chgData name="Marta Agujetas" userId="1ea69088c8895583" providerId="LiveId" clId="{4AEDF2C7-6FCF-4025-9785-9467329B59C7}" dt="2017-12-13T13:08:08.724" v="12" actId="14100"/>
        <pc:sldMkLst>
          <pc:docMk/>
          <pc:sldMk cId="3075762534" sldId="585"/>
        </pc:sldMkLst>
        <pc:spChg chg="del">
          <ac:chgData name="Marta Agujetas" userId="1ea69088c8895583" providerId="LiveId" clId="{4AEDF2C7-6FCF-4025-9785-9467329B59C7}" dt="2017-12-13T13:07:56.397" v="8" actId="931"/>
          <ac:spMkLst>
            <pc:docMk/>
            <pc:sldMk cId="3075762534" sldId="585"/>
            <ac:spMk id="3" creationId="{E1C00FB8-0907-4FAF-8EF0-1A2D4287A546}"/>
          </ac:spMkLst>
        </pc:spChg>
        <pc:picChg chg="add mod">
          <ac:chgData name="Marta Agujetas" userId="1ea69088c8895583" providerId="LiveId" clId="{4AEDF2C7-6FCF-4025-9785-9467329B59C7}" dt="2017-12-13T13:08:08.724" v="12" actId="14100"/>
          <ac:picMkLst>
            <pc:docMk/>
            <pc:sldMk cId="3075762534" sldId="585"/>
            <ac:picMk id="5" creationId="{A16EA6BC-9804-498B-B69A-49A773FA37D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Fluctuación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freático</a:t>
            </a:r>
            <a:endParaRPr lang="en-US" dirty="0"/>
          </a:p>
        </c:rich>
      </c:tx>
      <c:layout>
        <c:manualLayout>
          <c:xMode val="edge"/>
          <c:yMode val="edge"/>
          <c:x val="0.14546200095595099"/>
          <c:y val="3.217154962228709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Hydrology!$D$6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Hydrology!$C$7:$C$18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Hydrology!$D$7:$D$18</c:f>
              <c:numCache>
                <c:formatCode>General</c:formatCode>
                <c:ptCount val="12"/>
                <c:pt idx="0">
                  <c:v>5.4</c:v>
                </c:pt>
                <c:pt idx="1">
                  <c:v>5.8</c:v>
                </c:pt>
                <c:pt idx="2">
                  <c:v>6.1</c:v>
                </c:pt>
                <c:pt idx="3">
                  <c:v>6.31</c:v>
                </c:pt>
                <c:pt idx="4">
                  <c:v>6.42</c:v>
                </c:pt>
                <c:pt idx="5">
                  <c:v>7.05</c:v>
                </c:pt>
                <c:pt idx="6">
                  <c:v>6.63</c:v>
                </c:pt>
                <c:pt idx="7">
                  <c:v>5</c:v>
                </c:pt>
                <c:pt idx="8">
                  <c:v>4.4800000000000004</c:v>
                </c:pt>
                <c:pt idx="9">
                  <c:v>4.05</c:v>
                </c:pt>
                <c:pt idx="10">
                  <c:v>3.15</c:v>
                </c:pt>
                <c:pt idx="11">
                  <c:v>4.21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10-4524-ABC7-187586A69121}"/>
            </c:ext>
          </c:extLst>
        </c:ser>
        <c:ser>
          <c:idx val="1"/>
          <c:order val="1"/>
          <c:tx>
            <c:strRef>
              <c:f>Hydrology!$E$6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Hydrology!$C$7:$C$18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Hydrology!$E$7:$E$18</c:f>
              <c:numCache>
                <c:formatCode>General</c:formatCode>
                <c:ptCount val="12"/>
                <c:pt idx="0">
                  <c:v>4.8499999999999996</c:v>
                </c:pt>
                <c:pt idx="1">
                  <c:v>5.05</c:v>
                </c:pt>
                <c:pt idx="2">
                  <c:v>5.96</c:v>
                </c:pt>
                <c:pt idx="3">
                  <c:v>6.54</c:v>
                </c:pt>
                <c:pt idx="4">
                  <c:v>6.18</c:v>
                </c:pt>
                <c:pt idx="5">
                  <c:v>6.72</c:v>
                </c:pt>
                <c:pt idx="6">
                  <c:v>5.45</c:v>
                </c:pt>
                <c:pt idx="7">
                  <c:v>4.07</c:v>
                </c:pt>
                <c:pt idx="8">
                  <c:v>3.15</c:v>
                </c:pt>
                <c:pt idx="9">
                  <c:v>3.23</c:v>
                </c:pt>
                <c:pt idx="10">
                  <c:v>2.8099999999999992</c:v>
                </c:pt>
                <c:pt idx="11">
                  <c:v>3.68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10-4524-ABC7-187586A69121}"/>
            </c:ext>
          </c:extLst>
        </c:ser>
        <c:ser>
          <c:idx val="2"/>
          <c:order val="2"/>
          <c:tx>
            <c:strRef>
              <c:f>Hydrology!$F$6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Hydrology!$C$7:$C$18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Hydrology!$F$7:$F$18</c:f>
              <c:numCache>
                <c:formatCode>General</c:formatCode>
                <c:ptCount val="12"/>
                <c:pt idx="0">
                  <c:v>4.74</c:v>
                </c:pt>
                <c:pt idx="1">
                  <c:v>4.91</c:v>
                </c:pt>
                <c:pt idx="2">
                  <c:v>5.2</c:v>
                </c:pt>
                <c:pt idx="3">
                  <c:v>5.01</c:v>
                </c:pt>
                <c:pt idx="4">
                  <c:v>5.2700000000000014</c:v>
                </c:pt>
                <c:pt idx="5">
                  <c:v>5.45</c:v>
                </c:pt>
                <c:pt idx="6">
                  <c:v>6.1199999999999974</c:v>
                </c:pt>
                <c:pt idx="7">
                  <c:v>5.21</c:v>
                </c:pt>
                <c:pt idx="8">
                  <c:v>4.29</c:v>
                </c:pt>
                <c:pt idx="9">
                  <c:v>3.55</c:v>
                </c:pt>
                <c:pt idx="10">
                  <c:v>3.08</c:v>
                </c:pt>
                <c:pt idx="11">
                  <c:v>3.24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10-4524-ABC7-187586A69121}"/>
            </c:ext>
          </c:extLst>
        </c:ser>
        <c:ser>
          <c:idx val="3"/>
          <c:order val="3"/>
          <c:tx>
            <c:strRef>
              <c:f>Hydrology!$G$6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Hydrology!$C$7:$C$18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Hydrology!$G$7:$G$18</c:f>
              <c:numCache>
                <c:formatCode>General</c:formatCode>
                <c:ptCount val="12"/>
                <c:pt idx="0">
                  <c:v>3.8499999999999992</c:v>
                </c:pt>
                <c:pt idx="1">
                  <c:v>4.68</c:v>
                </c:pt>
                <c:pt idx="2">
                  <c:v>5.03</c:v>
                </c:pt>
                <c:pt idx="3">
                  <c:v>5.72</c:v>
                </c:pt>
                <c:pt idx="4">
                  <c:v>5.83</c:v>
                </c:pt>
                <c:pt idx="5">
                  <c:v>6.21</c:v>
                </c:pt>
                <c:pt idx="6">
                  <c:v>5.84</c:v>
                </c:pt>
                <c:pt idx="7">
                  <c:v>5.1099999999999994</c:v>
                </c:pt>
                <c:pt idx="8">
                  <c:v>4.07</c:v>
                </c:pt>
                <c:pt idx="9">
                  <c:v>3.13</c:v>
                </c:pt>
                <c:pt idx="10">
                  <c:v>2.37</c:v>
                </c:pt>
                <c:pt idx="11">
                  <c:v>2.15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D10-4524-ABC7-187586A69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-1435857984"/>
        <c:axId val="-1435889488"/>
      </c:lineChart>
      <c:catAx>
        <c:axId val="-1435857984"/>
        <c:scaling>
          <c:orientation val="minMax"/>
        </c:scaling>
        <c:delete val="0"/>
        <c:axPos val="t"/>
        <c:majorGridlines>
          <c:spPr>
            <a:ln w="0"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1435889488"/>
        <c:crossesAt val="0"/>
        <c:auto val="1"/>
        <c:lblAlgn val="ctr"/>
        <c:lblOffset val="100"/>
        <c:noMultiLvlLbl val="0"/>
      </c:catAx>
      <c:valAx>
        <c:axId val="-1435889488"/>
        <c:scaling>
          <c:orientation val="maxMin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Groundwater level below surface (m)</a:t>
                </a:r>
              </a:p>
            </c:rich>
          </c:tx>
          <c:layout>
            <c:manualLayout>
              <c:xMode val="edge"/>
              <c:yMode val="edge"/>
              <c:x val="1.68137242355051E-2"/>
              <c:y val="0.215708061595025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435857984"/>
        <c:crossesAt val="1"/>
        <c:crossBetween val="midCat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>
                <a:latin typeface="+mn-lt"/>
              </a:rPr>
              <a:t>Humedad</a:t>
            </a:r>
            <a:r>
              <a:rPr lang="es-ES" baseline="0" dirty="0">
                <a:latin typeface="+mn-lt"/>
              </a:rPr>
              <a:t> del suelo en distintos años</a:t>
            </a:r>
            <a:endParaRPr lang="en-US" dirty="0">
              <a:latin typeface="+mn-lt"/>
            </a:endParaRPr>
          </a:p>
        </c:rich>
      </c:tx>
      <c:layout>
        <c:manualLayout>
          <c:xMode val="edge"/>
          <c:yMode val="edge"/>
          <c:x val="0.11825945914120579"/>
          <c:y val="4.571508504314702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Hydrology!$E$51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multiLvlStrRef>
              <c:f>Hydrology!$C$52:$D$63</c:f>
              <c:multiLvlStrCache>
                <c:ptCount val="12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</c:lvl>
                <c:lvl>
                  <c:pt idx="0">
                    <c:v>Sept</c:v>
                  </c:pt>
                  <c:pt idx="4">
                    <c:v>Oct</c:v>
                  </c:pt>
                  <c:pt idx="8">
                    <c:v>Nov</c:v>
                  </c:pt>
                </c:lvl>
              </c:multiLvlStrCache>
            </c:multiLvlStrRef>
          </c:cat>
          <c:val>
            <c:numRef>
              <c:f>Hydrology!$E$52:$E$63</c:f>
              <c:numCache>
                <c:formatCode>General</c:formatCode>
                <c:ptCount val="12"/>
                <c:pt idx="0">
                  <c:v>30.5</c:v>
                </c:pt>
                <c:pt idx="1">
                  <c:v>15.6</c:v>
                </c:pt>
                <c:pt idx="2">
                  <c:v>12.4</c:v>
                </c:pt>
                <c:pt idx="3">
                  <c:v>8.5</c:v>
                </c:pt>
                <c:pt idx="4">
                  <c:v>13.5</c:v>
                </c:pt>
                <c:pt idx="5">
                  <c:v>10.199999999999999</c:v>
                </c:pt>
                <c:pt idx="6">
                  <c:v>7.2</c:v>
                </c:pt>
                <c:pt idx="7">
                  <c:v>6.8</c:v>
                </c:pt>
                <c:pt idx="8">
                  <c:v>5.6</c:v>
                </c:pt>
                <c:pt idx="9">
                  <c:v>5.4</c:v>
                </c:pt>
                <c:pt idx="10">
                  <c:v>3.1</c:v>
                </c:pt>
                <c:pt idx="1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6-4C02-B31A-9A3CB56ACE28}"/>
            </c:ext>
          </c:extLst>
        </c:ser>
        <c:ser>
          <c:idx val="1"/>
          <c:order val="1"/>
          <c:tx>
            <c:strRef>
              <c:f>Hydrology!$F$51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multiLvlStrRef>
              <c:f>Hydrology!$C$52:$D$63</c:f>
              <c:multiLvlStrCache>
                <c:ptCount val="12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</c:lvl>
                <c:lvl>
                  <c:pt idx="0">
                    <c:v>Sept</c:v>
                  </c:pt>
                  <c:pt idx="4">
                    <c:v>Oct</c:v>
                  </c:pt>
                  <c:pt idx="8">
                    <c:v>Nov</c:v>
                  </c:pt>
                </c:lvl>
              </c:multiLvlStrCache>
            </c:multiLvlStrRef>
          </c:cat>
          <c:val>
            <c:numRef>
              <c:f>Hydrology!$F$52:$F$63</c:f>
              <c:numCache>
                <c:formatCode>General</c:formatCode>
                <c:ptCount val="12"/>
                <c:pt idx="0">
                  <c:v>64.2</c:v>
                </c:pt>
                <c:pt idx="1">
                  <c:v>56.3</c:v>
                </c:pt>
                <c:pt idx="2">
                  <c:v>34.200000000000003</c:v>
                </c:pt>
                <c:pt idx="3">
                  <c:v>32.5</c:v>
                </c:pt>
                <c:pt idx="4">
                  <c:v>19.2</c:v>
                </c:pt>
                <c:pt idx="5">
                  <c:v>24.6</c:v>
                </c:pt>
                <c:pt idx="6">
                  <c:v>21.9</c:v>
                </c:pt>
                <c:pt idx="7">
                  <c:v>18.5</c:v>
                </c:pt>
                <c:pt idx="8">
                  <c:v>20.399999999999999</c:v>
                </c:pt>
                <c:pt idx="9">
                  <c:v>15.7</c:v>
                </c:pt>
                <c:pt idx="10">
                  <c:v>20.2</c:v>
                </c:pt>
                <c:pt idx="11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6-4C02-B31A-9A3CB56ACE28}"/>
            </c:ext>
          </c:extLst>
        </c:ser>
        <c:ser>
          <c:idx val="2"/>
          <c:order val="2"/>
          <c:tx>
            <c:strRef>
              <c:f>Hydrology!$G$51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multiLvlStrRef>
              <c:f>Hydrology!$C$52:$D$63</c:f>
              <c:multiLvlStrCache>
                <c:ptCount val="12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</c:lvl>
                <c:lvl>
                  <c:pt idx="0">
                    <c:v>Sept</c:v>
                  </c:pt>
                  <c:pt idx="4">
                    <c:v>Oct</c:v>
                  </c:pt>
                  <c:pt idx="8">
                    <c:v>Nov</c:v>
                  </c:pt>
                </c:lvl>
              </c:multiLvlStrCache>
            </c:multiLvlStrRef>
          </c:cat>
          <c:val>
            <c:numRef>
              <c:f>Hydrology!$G$52:$G$63</c:f>
              <c:numCache>
                <c:formatCode>General</c:formatCode>
                <c:ptCount val="12"/>
                <c:pt idx="0">
                  <c:v>48.6</c:v>
                </c:pt>
                <c:pt idx="1">
                  <c:v>43.4</c:v>
                </c:pt>
                <c:pt idx="2">
                  <c:v>28.7</c:v>
                </c:pt>
                <c:pt idx="3">
                  <c:v>24.1</c:v>
                </c:pt>
                <c:pt idx="4">
                  <c:v>16.8</c:v>
                </c:pt>
                <c:pt idx="5">
                  <c:v>15.2</c:v>
                </c:pt>
                <c:pt idx="6">
                  <c:v>13.8</c:v>
                </c:pt>
                <c:pt idx="7">
                  <c:v>14.2</c:v>
                </c:pt>
                <c:pt idx="8">
                  <c:v>15.4</c:v>
                </c:pt>
                <c:pt idx="9">
                  <c:v>12.7</c:v>
                </c:pt>
                <c:pt idx="10">
                  <c:v>13.4</c:v>
                </c:pt>
                <c:pt idx="11">
                  <c:v>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06-4C02-B31A-9A3CB56ACE28}"/>
            </c:ext>
          </c:extLst>
        </c:ser>
        <c:ser>
          <c:idx val="3"/>
          <c:order val="3"/>
          <c:tx>
            <c:strRef>
              <c:f>Hydrology!$H$51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multiLvlStrRef>
              <c:f>Hydrology!$C$52:$D$63</c:f>
              <c:multiLvlStrCache>
                <c:ptCount val="12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</c:lvl>
                <c:lvl>
                  <c:pt idx="0">
                    <c:v>Sept</c:v>
                  </c:pt>
                  <c:pt idx="4">
                    <c:v>Oct</c:v>
                  </c:pt>
                  <c:pt idx="8">
                    <c:v>Nov</c:v>
                  </c:pt>
                </c:lvl>
              </c:multiLvlStrCache>
            </c:multiLvlStrRef>
          </c:cat>
          <c:val>
            <c:numRef>
              <c:f>Hydrology!$H$52:$H$63</c:f>
              <c:numCache>
                <c:formatCode>General</c:formatCode>
                <c:ptCount val="12"/>
                <c:pt idx="0">
                  <c:v>55.2</c:v>
                </c:pt>
                <c:pt idx="1">
                  <c:v>46.7</c:v>
                </c:pt>
                <c:pt idx="2">
                  <c:v>35.799999999999997</c:v>
                </c:pt>
                <c:pt idx="3">
                  <c:v>31.3</c:v>
                </c:pt>
                <c:pt idx="4">
                  <c:v>24.6</c:v>
                </c:pt>
                <c:pt idx="5">
                  <c:v>19</c:v>
                </c:pt>
                <c:pt idx="6">
                  <c:v>18.399999999999999</c:v>
                </c:pt>
                <c:pt idx="7">
                  <c:v>16.5</c:v>
                </c:pt>
                <c:pt idx="8">
                  <c:v>21.3</c:v>
                </c:pt>
                <c:pt idx="9">
                  <c:v>18.2</c:v>
                </c:pt>
                <c:pt idx="10">
                  <c:v>15.2</c:v>
                </c:pt>
                <c:pt idx="11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06-4C02-B31A-9A3CB56AC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16743888"/>
        <c:axId val="-1316739344"/>
      </c:barChart>
      <c:catAx>
        <c:axId val="-131674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-1316739344"/>
        <c:crosses val="autoZero"/>
        <c:auto val="1"/>
        <c:lblAlgn val="ctr"/>
        <c:lblOffset val="100"/>
        <c:noMultiLvlLbl val="0"/>
      </c:catAx>
      <c:valAx>
        <c:axId val="-13167393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In-situ moisture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3167438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16BAC-5028-F049-A1E5-E7A7E7AA5CC7}" type="datetimeFigureOut">
              <a:rPr lang="nl-NL" smtClean="0"/>
              <a:pPr/>
              <a:t>10-1-2018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8C77-44AA-F945-966C-AF68883B374C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14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69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reference Report No.: PIDA28094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07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7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adsmap.png"/>
          <p:cNvPicPr>
            <a:picLocks noChangeAspect="1"/>
          </p:cNvPicPr>
          <p:nvPr userDrawn="1"/>
        </p:nvPicPr>
        <p:blipFill rotWithShape="1">
          <a:blip r:embed="rId2" cstate="email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92" y="-25480"/>
            <a:ext cx="9153144" cy="5971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5" y="6053328"/>
            <a:ext cx="2250415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6044184"/>
            <a:ext cx="678180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49172"/>
            <a:ext cx="6705600" cy="1701000"/>
          </a:xfrm>
        </p:spPr>
        <p:txBody>
          <a:bodyPr anchor="b"/>
          <a:lstStyle>
            <a:lvl1pPr>
              <a:defRPr cap="all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subtitle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16507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1/10/2018</a:t>
            </a:fld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6" name="Picture 25" descr="IMG_034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30" y="234467"/>
            <a:ext cx="2268000" cy="1701001"/>
          </a:xfrm>
          <a:prstGeom prst="rect">
            <a:avLst/>
          </a:prstGeom>
        </p:spPr>
      </p:pic>
      <p:pic>
        <p:nvPicPr>
          <p:cNvPr id="27" name="Picture 26" descr="bridge gule valley1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12" y="4049172"/>
            <a:ext cx="2268000" cy="1701000"/>
          </a:xfrm>
          <a:prstGeom prst="rect">
            <a:avLst/>
          </a:prstGeom>
        </p:spPr>
      </p:pic>
      <p:pic>
        <p:nvPicPr>
          <p:cNvPr id="32" name="Picture 31" descr="IMG_0664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12" y="2111310"/>
            <a:ext cx="2268000" cy="1701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0578FA3-38AD-400D-A4D2-18E8EF129E5F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 marL="320040" indent="-320040">
              <a:buClr>
                <a:schemeClr val="tx2"/>
              </a:buClr>
              <a:buSzPct val="80000"/>
              <a:buFont typeface="Wingdings" charset="2"/>
              <a:buChar char="§"/>
              <a:defRPr/>
            </a:lvl1pPr>
            <a:lvl2pPr marL="640080" indent="-274320">
              <a:buFont typeface="Wingdings" charset="2"/>
              <a:buChar char="§"/>
              <a:defRPr/>
            </a:lvl2pPr>
            <a:lvl3pPr marL="914400" indent="-228600"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 eaLnBrk="1" latinLnBrk="0" hangingPunct="1"/>
            <a:r>
              <a:rPr lang="nl-NL" dirty="0"/>
              <a:t>Second level</a:t>
            </a:r>
          </a:p>
          <a:p>
            <a:pPr lvl="2" eaLnBrk="1" latinLnBrk="0" hangingPunct="1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45DA190-4BDC-4D39-B5BB-A14B3E8B1B3D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81D52F2-9B11-4FC0-9217-7D20B3AC9849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Tw Cen MT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text</a:t>
            </a:r>
            <a:r>
              <a:rPr kumimoji="0" lang="nl-NL" dirty="0"/>
              <a:t> </a:t>
            </a:r>
            <a:r>
              <a:rPr kumimoji="0" lang="nl-NL" dirty="0" err="1"/>
              <a:t>styles</a:t>
            </a:r>
            <a:endParaRPr kumimoji="0"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0542AA2-D442-471A-9D69-80392E1E581D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text</a:t>
            </a:r>
            <a:r>
              <a:rPr kumimoji="0" lang="nl-NL" dirty="0"/>
              <a:t> </a:t>
            </a:r>
            <a:r>
              <a:rPr kumimoji="0" lang="nl-NL" dirty="0" err="1"/>
              <a:t>styles</a:t>
            </a:r>
            <a:endParaRPr kumimoji="0" lang="nl-NL" dirty="0"/>
          </a:p>
          <a:p>
            <a:pPr lvl="1" eaLnBrk="1" latinLnBrk="0" hangingPunct="1"/>
            <a:r>
              <a:rPr kumimoji="0" lang="nl-NL" dirty="0"/>
              <a:t>Second level</a:t>
            </a:r>
          </a:p>
          <a:p>
            <a:pPr lvl="2" eaLnBrk="1" latinLnBrk="0" hangingPunct="1"/>
            <a:r>
              <a:rPr kumimoji="0" lang="nl-NL" dirty="0" err="1"/>
              <a:t>Third</a:t>
            </a:r>
            <a:r>
              <a:rPr kumimoji="0" lang="nl-NL" dirty="0"/>
              <a:t> level</a:t>
            </a:r>
          </a:p>
          <a:p>
            <a:pPr lvl="3" eaLnBrk="1" latinLnBrk="0" hangingPunct="1"/>
            <a:r>
              <a:rPr kumimoji="0" lang="nl-NL" dirty="0" err="1"/>
              <a:t>Fourth</a:t>
            </a:r>
            <a:r>
              <a:rPr kumimoji="0" lang="nl-NL" dirty="0"/>
              <a:t> level</a:t>
            </a:r>
          </a:p>
          <a:p>
            <a:pPr lvl="4" eaLnBrk="1" latinLnBrk="0" hangingPunct="1"/>
            <a:r>
              <a:rPr kumimoji="0" lang="nl-NL" dirty="0" err="1"/>
              <a:t>Fifth</a:t>
            </a:r>
            <a:r>
              <a:rPr kumimoji="0" lang="nl-NL" dirty="0"/>
              <a:t>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w Cen MT"/>
              </a:defRPr>
            </a:lvl1pPr>
          </a:lstStyle>
          <a:p>
            <a:fld id="{EC43563C-D9B3-4432-B336-144C997D6215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w Cen MT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Tw Cen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Tw Cen MT"/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Tw Cen M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Tw Cen M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Tw Cen M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Tw Cen M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Tw Cen M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Tw Cen M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546255" y="701041"/>
            <a:ext cx="6303105" cy="5782832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s-ES" sz="3200" dirty="0"/>
              <a:t>Integrando el diseño y construcción de carreteras con la gestión del agua para la adaptación al cambio climático</a:t>
            </a:r>
            <a:br>
              <a:rPr lang="en-US" sz="3200" dirty="0"/>
            </a:br>
            <a:br>
              <a:rPr lang="en-US" sz="3200" dirty="0"/>
            </a:br>
            <a:r>
              <a:rPr lang="en-US" sz="2400" dirty="0"/>
              <a:t>Marta Agujetas Perez</a:t>
            </a:r>
            <a:br>
              <a:rPr lang="en-US" sz="1800" dirty="0"/>
            </a:br>
            <a:br>
              <a:rPr lang="en-US" sz="1800" dirty="0"/>
            </a:br>
            <a:r>
              <a:rPr lang="en-US" sz="1800" cap="none" dirty="0"/>
              <a:t>marta@metameta.nl</a:t>
            </a:r>
            <a:br>
              <a:rPr lang="en-US" sz="1800" cap="none" dirty="0"/>
            </a:br>
            <a:br>
              <a:rPr lang="en-US" sz="1800" dirty="0"/>
            </a:br>
            <a:br>
              <a:rPr lang="en-US" sz="3200" dirty="0"/>
            </a:br>
            <a:endParaRPr lang="en-US" sz="28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049592" y="6093525"/>
            <a:ext cx="6705600" cy="685800"/>
          </a:xfrm>
        </p:spPr>
        <p:txBody>
          <a:bodyPr>
            <a:normAutofit fontScale="925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800" b="1" i="1" dirty="0">
                <a:solidFill>
                  <a:srgbClr val="000000"/>
                </a:solidFill>
                <a:cs typeface="Tw Cen MT"/>
              </a:rPr>
              <a:t>	</a:t>
            </a:r>
            <a:r>
              <a:rPr lang="en-US" sz="1900" b="1" dirty="0">
                <a:solidFill>
                  <a:srgbClr val="000000"/>
                </a:solidFill>
                <a:cs typeface="Tw Cen MT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b="1" dirty="0">
                <a:solidFill>
                  <a:srgbClr val="000000"/>
                </a:solidFill>
                <a:cs typeface="Tw Cen MT"/>
              </a:rPr>
              <a:t>                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120" y="5903593"/>
            <a:ext cx="2820981" cy="87486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867" y="5703216"/>
            <a:ext cx="1963133" cy="115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74B2FB-DBA3-4211-A904-1D490509D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3"/>
          <a:stretch/>
        </p:blipFill>
        <p:spPr>
          <a:xfrm>
            <a:off x="0" y="5958205"/>
            <a:ext cx="38195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Kifle_New_Files\Road_Water_Project_Documents\Photos_Road_Project_July18_2014_Mekelle_Adwa\DSC04416.JPG"/>
          <p:cNvPicPr>
            <a:picLocks noChangeAspect="1" noChangeArrowheads="1"/>
          </p:cNvPicPr>
          <p:nvPr/>
        </p:nvPicPr>
        <p:blipFill>
          <a:blip r:embed="rId2" cstate="print"/>
          <a:srcRect t="2142"/>
          <a:stretch>
            <a:fillRect/>
          </a:stretch>
        </p:blipFill>
        <p:spPr bwMode="auto">
          <a:xfrm>
            <a:off x="0" y="715866"/>
            <a:ext cx="9144000" cy="6657947"/>
          </a:xfrm>
          <a:prstGeom prst="rect">
            <a:avLst/>
          </a:prstGeom>
          <a:noFill/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chemeClr val="bg1"/>
                </a:solidFill>
                <a:latin typeface="Arial Black"/>
                <a:cs typeface="Arial Black"/>
              </a:rPr>
              <a:t>ETIOPIA: ZANJAS DE INFILTRACIÓN</a:t>
            </a:r>
          </a:p>
        </p:txBody>
      </p:sp>
    </p:spTree>
    <p:extLst>
      <p:ext uri="{BB962C8B-B14F-4D97-AF65-F5344CB8AC3E}">
        <p14:creationId xmlns:p14="http://schemas.microsoft.com/office/powerpoint/2010/main" val="67677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0" y="-14142"/>
            <a:ext cx="9144000" cy="79022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CHINA: REPRESAS EN LA CARRETERA</a:t>
            </a:r>
          </a:p>
        </p:txBody>
      </p:sp>
      <p:pic>
        <p:nvPicPr>
          <p:cNvPr id="6" name="Afbeelding 5" descr="IMG_55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\</a:t>
            </a:r>
          </a:p>
        </p:txBody>
      </p:sp>
      <p:sp>
        <p:nvSpPr>
          <p:cNvPr id="7" name="Rectangle 5"/>
          <p:cNvSpPr/>
          <p:nvPr/>
        </p:nvSpPr>
        <p:spPr>
          <a:xfrm>
            <a:off x="0" y="0"/>
            <a:ext cx="9144000" cy="9284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MOZAMBIQUE: TRANSFORMACION DE LOS BANCOS DE PRESTAMO</a:t>
            </a:r>
          </a:p>
        </p:txBody>
      </p:sp>
      <p:pic>
        <p:nvPicPr>
          <p:cNvPr id="8" name="Afbeelding 7" descr="P101013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254"/>
            <a:ext cx="9143999" cy="591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71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AM_10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0" y="-14142"/>
            <a:ext cx="9144000" cy="7902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HOLANDA: AGUA DE LAS ALCANTARILLAS PARA RECARGAR EL AGUA SUBTERRANEA</a:t>
            </a:r>
          </a:p>
        </p:txBody>
      </p:sp>
    </p:spTree>
    <p:extLst>
      <p:ext uri="{BB962C8B-B14F-4D97-AF65-F5344CB8AC3E}">
        <p14:creationId xmlns:p14="http://schemas.microsoft.com/office/powerpoint/2010/main" val="2105547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-14142"/>
            <a:ext cx="9144000" cy="79022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/>
                <a:cs typeface="Arial Black"/>
              </a:rPr>
              <a:t>MALI/ PORTUGAL:</a:t>
            </a:r>
          </a:p>
          <a:p>
            <a:pPr algn="ctr"/>
            <a:r>
              <a:rPr lang="en-US" sz="2000" dirty="0">
                <a:latin typeface="Arial Black"/>
                <a:cs typeface="Arial Black"/>
              </a:rPr>
              <a:t>TERRAPLEN ACUTANDO COMO PRESA</a:t>
            </a:r>
          </a:p>
        </p:txBody>
      </p:sp>
      <p:pic>
        <p:nvPicPr>
          <p:cNvPr id="6" name="Afbeelding 5" descr="SE Mal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543" y="1547509"/>
            <a:ext cx="6069135" cy="4551852"/>
          </a:xfrm>
          <a:prstGeom prst="rect">
            <a:avLst/>
          </a:prstGeom>
        </p:spPr>
      </p:pic>
      <p:pic>
        <p:nvPicPr>
          <p:cNvPr id="2" name="Afbeelding 1" descr="road-portug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6" y="3243384"/>
            <a:ext cx="4758700" cy="26767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7939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7FC2-F1C8-4DCB-A20D-88F682C7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¿Por </a:t>
            </a:r>
            <a:r>
              <a:rPr lang="en-US" dirty="0" err="1"/>
              <a:t>qué</a:t>
            </a:r>
            <a:r>
              <a:rPr lang="en-US" dirty="0"/>
              <a:t> Bolivia?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D058-116B-4C41-B410-AA55D88AF4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dirty="0"/>
              <a:t>La red principal de </a:t>
            </a:r>
            <a:r>
              <a:rPr lang="en-US" dirty="0" err="1"/>
              <a:t>carreteras</a:t>
            </a:r>
            <a:r>
              <a:rPr lang="en-US" dirty="0"/>
              <a:t> </a:t>
            </a:r>
            <a:r>
              <a:rPr lang="en-US" dirty="0" err="1"/>
              <a:t>cubre</a:t>
            </a:r>
            <a:r>
              <a:rPr lang="en-US" dirty="0"/>
              <a:t> 15,963 km; la red </a:t>
            </a:r>
            <a:r>
              <a:rPr lang="en-US" dirty="0" err="1"/>
              <a:t>departamental</a:t>
            </a:r>
            <a:r>
              <a:rPr lang="en-US" dirty="0"/>
              <a:t> 19,258 km y la red municipal 39,492 km (WB 2015)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GRAN POTENCIAL</a:t>
            </a:r>
            <a:endParaRPr lang="en-US" dirty="0">
              <a:solidFill>
                <a:srgbClr val="FF0000"/>
              </a:solidFill>
            </a:endParaRPr>
          </a:p>
          <a:p>
            <a:pPr>
              <a:buClrTx/>
            </a:pPr>
            <a:r>
              <a:rPr lang="es-ES" dirty="0"/>
              <a:t>Bolivia sufre inundaciones y sequías en diferentes partes del territorio</a:t>
            </a:r>
            <a:endParaRPr lang="en-US" dirty="0"/>
          </a:p>
          <a:p>
            <a:pPr>
              <a:buClrTx/>
            </a:pPr>
            <a:r>
              <a:rPr lang="es-ES" dirty="0"/>
              <a:t>Los análisis climáticos de los eventos El Niño y La Niña sugieren un incremento de la </a:t>
            </a:r>
            <a:r>
              <a:rPr lang="es-ES" dirty="0" err="1"/>
              <a:t>occurencia</a:t>
            </a:r>
            <a:r>
              <a:rPr lang="es-ES" dirty="0"/>
              <a:t> y la intensidad de estos eventos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ES NECESARIO ENCONTRAR SOLUCIONES</a:t>
            </a:r>
            <a:endParaRPr lang="es-E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1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95706EF-1951-405F-A7F2-083C2B5C7020}" type="slidenum">
              <a:rPr lang="ar-SA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7315" y="2630269"/>
            <a:ext cx="4372314" cy="1292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>
                <a:latin typeface="Arial" pitchFamily="34" charset="0"/>
                <a:cs typeface="Arial" pitchFamily="34" charset="0"/>
              </a:rPr>
              <a:t>(a)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Incremento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 la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erosi</a:t>
            </a:r>
            <a:r>
              <a:rPr lang="es-ES" sz="2600" b="1" dirty="0" err="1">
                <a:latin typeface="Arial" pitchFamily="34" charset="0"/>
                <a:cs typeface="Arial" pitchFamily="34" charset="0"/>
              </a:rPr>
              <a:t>ón</a:t>
            </a:r>
            <a:r>
              <a:rPr lang="es-ES" sz="2600" b="1" dirty="0">
                <a:latin typeface="Arial" pitchFamily="34" charset="0"/>
                <a:cs typeface="Arial" pitchFamily="34" charset="0"/>
              </a:rPr>
              <a:t> y perdida de suelo cultivable</a:t>
            </a:r>
            <a:endParaRPr lang="en-GB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I:\Kifle_Files\Landslide_New_Documents\Photos_Landslides_Dessie_Mekelle_Sept06_2014\DSC08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2264"/>
            <a:ext cx="4559300" cy="310568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227364"/>
            <a:ext cx="447039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30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Interacciones</a:t>
            </a:r>
            <a:r>
              <a:rPr lang="en-GB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entre el </a:t>
            </a:r>
            <a:r>
              <a:rPr lang="en-GB" sz="30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agua</a:t>
            </a:r>
            <a:r>
              <a:rPr lang="en-GB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y las </a:t>
            </a:r>
            <a:r>
              <a:rPr lang="en-GB" sz="30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carreteras</a:t>
            </a:r>
            <a:endParaRPr lang="en-GB" sz="3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Kifle_New_Files\NWO_WOTRO_Inclusive_Emplyment_Project\Photos_NWO_GRP_Mekelle_Wukro_Desa_Sept05_2016\DSC09702.JPG"/>
          <p:cNvPicPr>
            <a:picLocks noChangeAspect="1" noChangeArrowheads="1"/>
          </p:cNvPicPr>
          <p:nvPr/>
        </p:nvPicPr>
        <p:blipFill>
          <a:blip r:embed="rId3" cstate="print"/>
          <a:srcRect t="3315"/>
          <a:stretch>
            <a:fillRect/>
          </a:stretch>
        </p:blipFill>
        <p:spPr bwMode="auto">
          <a:xfrm>
            <a:off x="4469629" y="3276600"/>
            <a:ext cx="458931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67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95706EF-1951-405F-A7F2-083C2B5C7020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66699" y="130174"/>
            <a:ext cx="8547101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>
                <a:latin typeface="Arial" pitchFamily="34" charset="0"/>
                <a:cs typeface="Arial" pitchFamily="34" charset="0"/>
              </a:rPr>
              <a:t>(b)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Sedimentación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: 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presas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embalses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granjas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pic>
        <p:nvPicPr>
          <p:cNvPr id="2050" name="Picture 2" descr="E:\Kifle_New_Files\Manual_Drilling_Implementation_Next_Phases\Manual Drilling Feasibility_Study_PhaseIII_Showcase_2016\Outputs_MD_Mapping_and_Showcase\Photos_MD_Alamata_April07_2016\DSC06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96899"/>
            <a:ext cx="4473966" cy="3035301"/>
          </a:xfrm>
          <a:prstGeom prst="rect">
            <a:avLst/>
          </a:prstGeom>
          <a:noFill/>
        </p:spPr>
      </p:pic>
      <p:pic>
        <p:nvPicPr>
          <p:cNvPr id="2" name="Picture 2" descr="E:\Kifle_New_Files\NWO_WOTRO_Inclusive_Emplyment_Project\Photos_NWO_GRP_Mekelle_Wukro_Desa_Sept05_2016\DSC09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84201"/>
            <a:ext cx="4364516" cy="3048000"/>
          </a:xfrm>
          <a:prstGeom prst="rect">
            <a:avLst/>
          </a:prstGeom>
          <a:noFill/>
        </p:spPr>
      </p:pic>
      <p:pic>
        <p:nvPicPr>
          <p:cNvPr id="2051" name="Picture 3" descr="E:\Kifle_New_Files\NWO_WOTRO_Inclusive_Emplyment_Project\Photos_NWO_GRP_Mekelle_Abyi Adi_Sept06_2016\DSC00092.JPG"/>
          <p:cNvPicPr>
            <a:picLocks noChangeAspect="1" noChangeArrowheads="1"/>
          </p:cNvPicPr>
          <p:nvPr/>
        </p:nvPicPr>
        <p:blipFill>
          <a:blip r:embed="rId4" cstate="print"/>
          <a:srcRect t="1898"/>
          <a:stretch>
            <a:fillRect/>
          </a:stretch>
        </p:blipFill>
        <p:spPr bwMode="auto">
          <a:xfrm>
            <a:off x="2264165" y="3695701"/>
            <a:ext cx="4572001" cy="3162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31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95706EF-1951-405F-A7F2-083C2B5C7020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47040" y="86127"/>
            <a:ext cx="8910320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>
                <a:latin typeface="Arial" pitchFamily="34" charset="0"/>
                <a:cs typeface="Arial" pitchFamily="34" charset="0"/>
              </a:rPr>
              <a:t>(c)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Inundaciones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 locales y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estancamiento</a:t>
            </a:r>
            <a:r>
              <a:rPr lang="en-GB" sz="2600" b="1" dirty="0">
                <a:latin typeface="Arial" pitchFamily="34" charset="0"/>
                <a:cs typeface="Arial" pitchFamily="34" charset="0"/>
              </a:rPr>
              <a:t> de </a:t>
            </a:r>
            <a:r>
              <a:rPr lang="en-GB" sz="2600" b="1" dirty="0" err="1">
                <a:latin typeface="Arial" pitchFamily="34" charset="0"/>
                <a:cs typeface="Arial" pitchFamily="34" charset="0"/>
              </a:rPr>
              <a:t>agua</a:t>
            </a:r>
            <a:endParaRPr lang="en-GB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Kifle_Files\Road_New_Project\Photos_Road_Project_July24_2013\DSC04472.JPG"/>
          <p:cNvPicPr>
            <a:picLocks noChangeAspect="1" noChangeArrowheads="1"/>
          </p:cNvPicPr>
          <p:nvPr/>
        </p:nvPicPr>
        <p:blipFill rotWithShape="1">
          <a:blip r:embed="rId2" cstate="print"/>
          <a:srcRect l="2339" t="25570" r="-2339" b="4321"/>
          <a:stretch/>
        </p:blipFill>
        <p:spPr bwMode="auto">
          <a:xfrm>
            <a:off x="306520" y="584200"/>
            <a:ext cx="4474159" cy="288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Kifle_New_Files\Manual_Drilling_Implementation_Next_Phases\Manual Drilling Feasibility_Study_PhaseIII_Showcase_2016\Outputs_MD_Mapping_and_Showcase\Photos_MD_Mapping_Kifle_Wukromaray_May06_2016\DSC06876.JPG"/>
          <p:cNvPicPr>
            <a:picLocks noChangeAspect="1" noChangeArrowheads="1"/>
          </p:cNvPicPr>
          <p:nvPr/>
        </p:nvPicPr>
        <p:blipFill rotWithShape="1">
          <a:blip r:embed="rId3" cstate="print"/>
          <a:srcRect t="8934"/>
          <a:stretch/>
        </p:blipFill>
        <p:spPr bwMode="auto">
          <a:xfrm>
            <a:off x="4780678" y="584200"/>
            <a:ext cx="4223621" cy="288489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/>
          <a:stretch/>
        </p:blipFill>
        <p:spPr bwMode="auto">
          <a:xfrm>
            <a:off x="1377360" y="3568700"/>
            <a:ext cx="657126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17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2" descr="D:\Kifle_Files\WB_FAO_Gully_Erosion_Project\Field_Observation_and_Report_Gully_Erosion_Project_Kifle\Photos_October16_2011_Anambra_State\Onecha_City_New_Heritage_Gully\DSC0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860" y="752054"/>
            <a:ext cx="7934325" cy="5950744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8300" y="254000"/>
            <a:ext cx="80137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latin typeface="Tw Cen MT" panose="020B0602020104020603" pitchFamily="34" charset="0"/>
                <a:cs typeface="Arial" pitchFamily="34" charset="0"/>
              </a:rPr>
              <a:t>Erosión</a:t>
            </a:r>
            <a:r>
              <a:rPr lang="en-GB" sz="2800" b="1" dirty="0">
                <a:latin typeface="Tw Cen MT" panose="020B0602020104020603" pitchFamily="34" charset="0"/>
                <a:cs typeface="Arial" pitchFamily="34" charset="0"/>
              </a:rPr>
              <a:t> e </a:t>
            </a:r>
            <a:r>
              <a:rPr lang="en-GB" sz="2800" b="1" dirty="0" err="1">
                <a:latin typeface="Tw Cen MT" panose="020B0602020104020603" pitchFamily="34" charset="0"/>
                <a:cs typeface="Arial" pitchFamily="34" charset="0"/>
              </a:rPr>
              <a:t>infraestructuras</a:t>
            </a:r>
            <a:r>
              <a:rPr lang="en-GB" sz="2800" b="1" dirty="0">
                <a:latin typeface="Tw Cen MT" panose="020B0602020104020603" pitchFamily="34" charset="0"/>
                <a:cs typeface="Arial" pitchFamily="34" charset="0"/>
              </a:rPr>
              <a:t> (e.g. Nigeria)</a:t>
            </a:r>
          </a:p>
        </p:txBody>
      </p:sp>
    </p:spTree>
    <p:extLst>
      <p:ext uri="{BB962C8B-B14F-4D97-AF65-F5344CB8AC3E}">
        <p14:creationId xmlns:p14="http://schemas.microsoft.com/office/powerpoint/2010/main" val="21924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713C-B9AA-4F2D-B22E-4B83EB5D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A715F-952E-41E7-ACF4-51CBB72270B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Introducción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Ejemplos internacionales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Problemática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Soluciones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Impacto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s-ES" sz="3200" dirty="0"/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250010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114" y="2362200"/>
            <a:ext cx="4016566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  <a:buAutoNum type="alphaLcParenBoth"/>
            </a:pPr>
            <a:r>
              <a:rPr lang="en-US" sz="2600" dirty="0">
                <a:cs typeface="Arial" pitchFamily="34" charset="0"/>
              </a:rPr>
              <a:t> </a:t>
            </a:r>
            <a:r>
              <a:rPr lang="en-US" sz="2600" dirty="0" err="1">
                <a:cs typeface="Arial" pitchFamily="34" charset="0"/>
              </a:rPr>
              <a:t>Construcción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zanjas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infiltración</a:t>
            </a:r>
            <a:r>
              <a:rPr lang="en-US" sz="2600" dirty="0">
                <a:cs typeface="Arial" pitchFamily="34" charset="0"/>
              </a:rPr>
              <a:t> </a:t>
            </a:r>
            <a:r>
              <a:rPr lang="en-US" sz="2600" dirty="0" err="1">
                <a:cs typeface="Arial" pitchFamily="34" charset="0"/>
              </a:rPr>
              <a:t>en</a:t>
            </a:r>
            <a:r>
              <a:rPr lang="en-US" sz="2600" dirty="0">
                <a:cs typeface="Arial" pitchFamily="34" charset="0"/>
              </a:rPr>
              <a:t> la </a:t>
            </a:r>
            <a:r>
              <a:rPr lang="en-US" sz="2600" dirty="0" err="1">
                <a:cs typeface="Arial" pitchFamily="34" charset="0"/>
              </a:rPr>
              <a:t>cuenca</a:t>
            </a:r>
            <a:endParaRPr lang="en-US" sz="2600" dirty="0">
              <a:cs typeface="Arial" pitchFamily="34" charset="0"/>
            </a:endParaRPr>
          </a:p>
        </p:txBody>
      </p:sp>
      <p:pic>
        <p:nvPicPr>
          <p:cNvPr id="5" name="Picture 2" descr="D:\Kifle_New_Files\Road_Water_Project_Documents\Photos_Road_Project_July18_2014_Mekelle_Adwa\DSC04416.JPG"/>
          <p:cNvPicPr>
            <a:picLocks noChangeAspect="1" noChangeArrowheads="1"/>
          </p:cNvPicPr>
          <p:nvPr/>
        </p:nvPicPr>
        <p:blipFill>
          <a:blip r:embed="rId2" cstate="print"/>
          <a:srcRect t="2142"/>
          <a:stretch>
            <a:fillRect/>
          </a:stretch>
        </p:blipFill>
        <p:spPr bwMode="auto">
          <a:xfrm>
            <a:off x="4237541" y="0"/>
            <a:ext cx="4843749" cy="3555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2" descr="D:\Kifle_Files\Road_New_Project\Photos_Road_Project_July24_2013\DSC04512.JPG"/>
          <p:cNvPicPr>
            <a:picLocks noChangeAspect="1" noChangeArrowheads="1"/>
          </p:cNvPicPr>
          <p:nvPr/>
        </p:nvPicPr>
        <p:blipFill>
          <a:blip r:embed="rId3" cstate="print"/>
          <a:srcRect t="4054"/>
          <a:stretch>
            <a:fillRect/>
          </a:stretch>
        </p:blipFill>
        <p:spPr bwMode="auto">
          <a:xfrm>
            <a:off x="4665647" y="3555000"/>
            <a:ext cx="3977556" cy="330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845300" y="4152900"/>
            <a:ext cx="0" cy="457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5300" y="3937456"/>
            <a:ext cx="976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Culvert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8784" y="5627469"/>
            <a:ext cx="17861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Deep trenches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686EEF-D67D-450E-AD4B-F314400B6AD2}"/>
              </a:ext>
            </a:extLst>
          </p:cNvPr>
          <p:cNvSpPr/>
          <p:nvPr/>
        </p:nvSpPr>
        <p:spPr>
          <a:xfrm>
            <a:off x="559528" y="490974"/>
            <a:ext cx="2997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 indent="-365125" eaLnBrk="0" hangingPunct="0"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  <a:cs typeface="Arial" pitchFamily="34" charset="0"/>
              </a:rPr>
              <a:t>4.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  <a:cs typeface="Arial" pitchFamily="34" charset="0"/>
              </a:rPr>
              <a:t>Soluciones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2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Kifle_New_Files\GRP_Road_Water_Project_Document_Updated\GRP_Road_Water_Stage 3_Data_Documents\Photos_GRP_Mekelle_Hawzien_Aug13_2016\DSC08099.JPG"/>
          <p:cNvPicPr>
            <a:picLocks noChangeAspect="1" noChangeArrowheads="1"/>
          </p:cNvPicPr>
          <p:nvPr/>
        </p:nvPicPr>
        <p:blipFill>
          <a:blip r:embed="rId2" cstate="print"/>
          <a:srcRect t="10098"/>
          <a:stretch>
            <a:fillRect/>
          </a:stretch>
        </p:blipFill>
        <p:spPr bwMode="auto">
          <a:xfrm>
            <a:off x="104140" y="3393440"/>
            <a:ext cx="4246851" cy="28635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5609" y="462855"/>
            <a:ext cx="3807431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cs typeface="Arial" pitchFamily="34" charset="0"/>
              </a:rPr>
              <a:t>(b) </a:t>
            </a:r>
            <a:r>
              <a:rPr lang="en-US" sz="2600" dirty="0" err="1">
                <a:cs typeface="Arial" pitchFamily="34" charset="0"/>
              </a:rPr>
              <a:t>Zanjas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infiltraci</a:t>
            </a:r>
            <a:r>
              <a:rPr lang="es-ES" sz="2600" dirty="0" err="1">
                <a:cs typeface="Arial" pitchFamily="34" charset="0"/>
              </a:rPr>
              <a:t>ón</a:t>
            </a:r>
            <a:r>
              <a:rPr lang="es-ES" sz="2600" dirty="0">
                <a:cs typeface="Arial" pitchFamily="34" charset="0"/>
              </a:rPr>
              <a:t> a lo largo de carreteras para la recarga del agua subterránea e incremento de humedad del suelo</a:t>
            </a:r>
            <a:endParaRPr lang="en-US" sz="2600" dirty="0">
              <a:cs typeface="Arial" pitchFamily="34" charset="0"/>
            </a:endParaRPr>
          </a:p>
        </p:txBody>
      </p:sp>
      <p:pic>
        <p:nvPicPr>
          <p:cNvPr id="7" name="Picture 2" descr="D:\Kifle_New_Files\Road_Water_Project_Documents\Photos_Road_Project_July18_2014_Mekelle_Adwa\DSC04436.JPG"/>
          <p:cNvPicPr>
            <a:picLocks noChangeAspect="1" noChangeArrowheads="1"/>
          </p:cNvPicPr>
          <p:nvPr/>
        </p:nvPicPr>
        <p:blipFill>
          <a:blip r:embed="rId3" cstate="print"/>
          <a:srcRect t="21759"/>
          <a:stretch>
            <a:fillRect/>
          </a:stretch>
        </p:blipFill>
        <p:spPr bwMode="auto">
          <a:xfrm>
            <a:off x="4103964" y="114840"/>
            <a:ext cx="4921146" cy="300936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D:\Kifle_New_Files\ASARECA_Project_Documents\Photos_ASARECA_Experience_Sharing_Adigrat_Shire_June16_2015\DSC02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300" y="3275359"/>
            <a:ext cx="4611632" cy="34587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5449" y="3057682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>
                <a:latin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1333" y="3465859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>
                <a:latin typeface="Arial" pitchFamily="34" charset="0"/>
                <a:cs typeface="Arial" pitchFamily="34" charset="0"/>
              </a:rPr>
              <a:t>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02589" y="230832"/>
            <a:ext cx="106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pitchFamily="34" charset="0"/>
                <a:cs typeface="Arial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2196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206" y="2740153"/>
            <a:ext cx="3124200" cy="278537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cs typeface="Arial" pitchFamily="34" charset="0"/>
              </a:rPr>
              <a:t>(c) Agua de las </a:t>
            </a:r>
            <a:r>
              <a:rPr lang="en-US" sz="2500" dirty="0" err="1">
                <a:cs typeface="Arial" pitchFamily="34" charset="0"/>
              </a:rPr>
              <a:t>alcantarillas</a:t>
            </a:r>
            <a:r>
              <a:rPr lang="en-US" sz="2500" dirty="0">
                <a:cs typeface="Arial" pitchFamily="34" charset="0"/>
              </a:rPr>
              <a:t> y </a:t>
            </a:r>
            <a:r>
              <a:rPr lang="en-US" sz="2500" dirty="0" err="1">
                <a:cs typeface="Arial" pitchFamily="34" charset="0"/>
              </a:rPr>
              <a:t>cunetas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dirigida</a:t>
            </a:r>
            <a:r>
              <a:rPr lang="en-US" sz="2500" dirty="0">
                <a:cs typeface="Arial" pitchFamily="34" charset="0"/>
              </a:rPr>
              <a:t> a </a:t>
            </a:r>
            <a:r>
              <a:rPr lang="en-US" sz="2500" dirty="0" err="1">
                <a:cs typeface="Arial" pitchFamily="34" charset="0"/>
              </a:rPr>
              <a:t>represas</a:t>
            </a:r>
            <a:r>
              <a:rPr lang="en-US" sz="2500" dirty="0">
                <a:cs typeface="Arial" pitchFamily="34" charset="0"/>
              </a:rPr>
              <a:t> y </a:t>
            </a:r>
            <a:r>
              <a:rPr lang="en-US" sz="2500" dirty="0" err="1">
                <a:cs typeface="Arial" pitchFamily="34" charset="0"/>
              </a:rPr>
              <a:t>atajados</a:t>
            </a:r>
            <a:r>
              <a:rPr lang="en-US" sz="2500" dirty="0">
                <a:cs typeface="Arial" pitchFamily="34" charset="0"/>
              </a:rPr>
              <a:t> para </a:t>
            </a:r>
            <a:r>
              <a:rPr lang="en-US" sz="2500" dirty="0" err="1">
                <a:cs typeface="Arial" pitchFamily="34" charset="0"/>
              </a:rPr>
              <a:t>cosecha</a:t>
            </a:r>
            <a:r>
              <a:rPr lang="en-US" sz="2500" dirty="0">
                <a:cs typeface="Arial" pitchFamily="34" charset="0"/>
              </a:rPr>
              <a:t> del </a:t>
            </a:r>
            <a:r>
              <a:rPr lang="en-US" sz="2500" dirty="0" err="1">
                <a:cs typeface="Arial" pitchFamily="34" charset="0"/>
              </a:rPr>
              <a:t>agua</a:t>
            </a:r>
            <a:r>
              <a:rPr lang="en-US" sz="2500" dirty="0">
                <a:cs typeface="Arial" pitchFamily="34" charset="0"/>
              </a:rPr>
              <a:t> y </a:t>
            </a:r>
            <a:r>
              <a:rPr lang="en-US" sz="2500" dirty="0" err="1">
                <a:cs typeface="Arial" pitchFamily="34" charset="0"/>
              </a:rPr>
              <a:t>recarga</a:t>
            </a:r>
            <a:r>
              <a:rPr lang="en-US" sz="2500" dirty="0">
                <a:cs typeface="Arial" pitchFamily="34" charset="0"/>
              </a:rPr>
              <a:t> del </a:t>
            </a:r>
            <a:r>
              <a:rPr lang="en-US" sz="2500" dirty="0" err="1">
                <a:cs typeface="Arial" pitchFamily="34" charset="0"/>
              </a:rPr>
              <a:t>agua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subterránea</a:t>
            </a:r>
            <a:r>
              <a:rPr lang="en-US" sz="2500" dirty="0">
                <a:cs typeface="Arial" pitchFamily="34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8E907-A0DE-4CB3-A4AC-9E123B41B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67" y="1615440"/>
            <a:ext cx="5676053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0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52" y="1782895"/>
            <a:ext cx="3406047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cs typeface="Arial" pitchFamily="34" charset="0"/>
              </a:rPr>
              <a:t>(d) </a:t>
            </a:r>
            <a:r>
              <a:rPr lang="en-US" sz="2600" dirty="0" err="1">
                <a:cs typeface="Arial" pitchFamily="34" charset="0"/>
              </a:rPr>
              <a:t>Zanjas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desviación</a:t>
            </a:r>
            <a:r>
              <a:rPr lang="en-US" sz="2600" dirty="0">
                <a:cs typeface="Arial" pitchFamily="34" charset="0"/>
              </a:rPr>
              <a:t> del </a:t>
            </a:r>
            <a:r>
              <a:rPr lang="en-US" sz="2600" dirty="0" err="1">
                <a:cs typeface="Arial" pitchFamily="34" charset="0"/>
              </a:rPr>
              <a:t>agua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alcantarilla</a:t>
            </a:r>
            <a:r>
              <a:rPr lang="en-US" sz="2600" dirty="0">
                <a:cs typeface="Arial" pitchFamily="34" charset="0"/>
              </a:rPr>
              <a:t> a </a:t>
            </a:r>
            <a:r>
              <a:rPr lang="en-US" sz="2600" dirty="0" err="1">
                <a:cs typeface="Arial" pitchFamily="34" charset="0"/>
              </a:rPr>
              <a:t>campos</a:t>
            </a:r>
            <a:r>
              <a:rPr lang="en-US" sz="2600" dirty="0">
                <a:cs typeface="Arial" pitchFamily="34" charset="0"/>
              </a:rPr>
              <a:t> de </a:t>
            </a:r>
            <a:r>
              <a:rPr lang="en-US" sz="2600" dirty="0" err="1">
                <a:cs typeface="Arial" pitchFamily="34" charset="0"/>
              </a:rPr>
              <a:t>cultivo</a:t>
            </a:r>
            <a:endParaRPr lang="en-US" sz="2600" dirty="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2" descr="D:\Kifle_New_Files\Road_Water_Project_Documents\Photos_Roads_Project_August01_2014\DSC06042.JPG"/>
          <p:cNvPicPr>
            <a:picLocks noChangeAspect="1" noChangeArrowheads="1"/>
          </p:cNvPicPr>
          <p:nvPr/>
        </p:nvPicPr>
        <p:blipFill>
          <a:blip r:embed="rId2" cstate="print"/>
          <a:srcRect t="11568"/>
          <a:stretch>
            <a:fillRect/>
          </a:stretch>
        </p:blipFill>
        <p:spPr bwMode="auto">
          <a:xfrm>
            <a:off x="3671356" y="1791841"/>
            <a:ext cx="5374854" cy="3385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710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704375"/>
            <a:ext cx="3429000" cy="24006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cs typeface="Arial" pitchFamily="34" charset="0"/>
              </a:rPr>
              <a:t>(e) </a:t>
            </a:r>
            <a:r>
              <a:rPr lang="en-US" sz="2500" dirty="0" err="1">
                <a:cs typeface="Arial" pitchFamily="34" charset="0"/>
              </a:rPr>
              <a:t>Esparcidores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inundación</a:t>
            </a:r>
            <a:r>
              <a:rPr lang="en-US" sz="2500" dirty="0">
                <a:cs typeface="Arial" pitchFamily="34" charset="0"/>
              </a:rPr>
              <a:t> de la </a:t>
            </a:r>
            <a:r>
              <a:rPr lang="en-US" sz="2500" dirty="0" err="1">
                <a:cs typeface="Arial" pitchFamily="34" charset="0"/>
              </a:rPr>
              <a:t>superficie</a:t>
            </a:r>
            <a:r>
              <a:rPr lang="en-US" sz="2500" dirty="0">
                <a:cs typeface="Arial" pitchFamily="34" charset="0"/>
              </a:rPr>
              <a:t> de las </a:t>
            </a:r>
            <a:r>
              <a:rPr lang="en-US" sz="2500" dirty="0" err="1">
                <a:cs typeface="Arial" pitchFamily="34" charset="0"/>
              </a:rPr>
              <a:t>carreteras</a:t>
            </a:r>
            <a:r>
              <a:rPr lang="en-US" sz="2500" dirty="0">
                <a:cs typeface="Arial" pitchFamily="34" charset="0"/>
              </a:rPr>
              <a:t> para </a:t>
            </a:r>
            <a:r>
              <a:rPr lang="en-US" sz="2500" dirty="0" err="1">
                <a:cs typeface="Arial" pitchFamily="34" charset="0"/>
              </a:rPr>
              <a:t>incrementar</a:t>
            </a:r>
            <a:r>
              <a:rPr lang="en-US" sz="2500" dirty="0">
                <a:cs typeface="Arial" pitchFamily="34" charset="0"/>
              </a:rPr>
              <a:t> la </a:t>
            </a:r>
            <a:r>
              <a:rPr lang="en-US" sz="2500" dirty="0" err="1">
                <a:cs typeface="Arial" pitchFamily="34" charset="0"/>
              </a:rPr>
              <a:t>humedad</a:t>
            </a:r>
            <a:r>
              <a:rPr lang="en-US" sz="2500" dirty="0">
                <a:cs typeface="Arial" pitchFamily="34" charset="0"/>
              </a:rPr>
              <a:t> del </a:t>
            </a:r>
            <a:r>
              <a:rPr lang="en-US" sz="2500" dirty="0" err="1">
                <a:cs typeface="Arial" pitchFamily="34" charset="0"/>
              </a:rPr>
              <a:t>suelo</a:t>
            </a:r>
            <a:endParaRPr lang="en-US" sz="2500" dirty="0">
              <a:cs typeface="Arial" pitchFamily="34" charset="0"/>
            </a:endParaRPr>
          </a:p>
        </p:txBody>
      </p:sp>
      <p:pic>
        <p:nvPicPr>
          <p:cNvPr id="5" name="Picture 2" descr="D:\Kifle_New_Files\Road_Water_Project_Documents\Photos_Road_Project_July13_2014\DSC04027.JPG"/>
          <p:cNvPicPr>
            <a:picLocks noChangeAspect="1" noChangeArrowheads="1"/>
          </p:cNvPicPr>
          <p:nvPr/>
        </p:nvPicPr>
        <p:blipFill>
          <a:blip r:embed="rId2" cstate="print"/>
          <a:srcRect t="20484"/>
          <a:stretch>
            <a:fillRect/>
          </a:stretch>
        </p:blipFill>
        <p:spPr bwMode="auto">
          <a:xfrm>
            <a:off x="3732775" y="0"/>
            <a:ext cx="5411225" cy="3352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F:\Kifle_New_Files\GRP_Road_Water_Project_Document\GRP_Road_Water_Stage 3_Data_Documents\Photos_GRP_Road_Water_Addis Ababa_Arbaminch_April20_2016\DSC062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775" y="3429000"/>
            <a:ext cx="54112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92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Kifle_New_Files\GRP_Road_Water_Project_Document_Updated\GRP_Road_Water_Stage 3_Data_Documents\Photos_GRP_Mekelle_Freweign_July20_2016\DSC07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9872" y="645862"/>
            <a:ext cx="5641248" cy="4230937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8157940" y="1701364"/>
            <a:ext cx="0" cy="4838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51010" y="246681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Zanjas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infiltracion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9820" y="133203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lcantarilla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175480" y="1433870"/>
            <a:ext cx="5334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34274" y="79863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anco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prestamo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08" y="1639157"/>
            <a:ext cx="3392129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cs typeface="Arial" pitchFamily="34" charset="0"/>
              </a:rPr>
              <a:t>(f) Agua de </a:t>
            </a:r>
            <a:r>
              <a:rPr lang="en-US" sz="2500" dirty="0" err="1">
                <a:cs typeface="Arial" pitchFamily="34" charset="0"/>
              </a:rPr>
              <a:t>escorrentía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manejada</a:t>
            </a:r>
            <a:r>
              <a:rPr lang="en-US" sz="2500" dirty="0">
                <a:cs typeface="Arial" pitchFamily="34" charset="0"/>
              </a:rPr>
              <a:t> de dos </a:t>
            </a:r>
            <a:r>
              <a:rPr lang="en-US" sz="2500" dirty="0" err="1">
                <a:cs typeface="Arial" pitchFamily="34" charset="0"/>
              </a:rPr>
              <a:t>formas</a:t>
            </a:r>
            <a:r>
              <a:rPr lang="en-US" sz="2500" dirty="0">
                <a:cs typeface="Arial" pitchFamily="34" charset="0"/>
              </a:rPr>
              <a:t>: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500" dirty="0" err="1">
                <a:cs typeface="Arial" pitchFamily="34" charset="0"/>
              </a:rPr>
              <a:t>Construcción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zanjas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infiltración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en</a:t>
            </a:r>
            <a:r>
              <a:rPr lang="en-US" sz="2500" dirty="0">
                <a:cs typeface="Arial" pitchFamily="34" charset="0"/>
              </a:rPr>
              <a:t> la </a:t>
            </a:r>
            <a:r>
              <a:rPr lang="en-US" sz="2500" dirty="0" err="1">
                <a:cs typeface="Arial" pitchFamily="34" charset="0"/>
              </a:rPr>
              <a:t>parte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alta</a:t>
            </a:r>
            <a:r>
              <a:rPr lang="en-US" sz="2500" dirty="0">
                <a:cs typeface="Arial" pitchFamily="34" charset="0"/>
              </a:rPr>
              <a:t> para reducer la </a:t>
            </a:r>
            <a:r>
              <a:rPr lang="en-US" sz="2500" dirty="0" err="1">
                <a:cs typeface="Arial" pitchFamily="34" charset="0"/>
              </a:rPr>
              <a:t>cantidad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agua</a:t>
            </a:r>
            <a:endParaRPr lang="en-US" sz="2500" dirty="0">
              <a:cs typeface="Arial" pitchFamily="34" charset="0"/>
            </a:endParaRP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500" dirty="0" err="1">
                <a:cs typeface="Arial" pitchFamily="34" charset="0"/>
              </a:rPr>
              <a:t>Zanja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desviación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desde</a:t>
            </a:r>
            <a:r>
              <a:rPr lang="en-US" sz="2500" dirty="0">
                <a:cs typeface="Arial" pitchFamily="34" charset="0"/>
              </a:rPr>
              <a:t> la </a:t>
            </a:r>
            <a:r>
              <a:rPr lang="en-US" sz="2500" dirty="0" err="1">
                <a:cs typeface="Arial" pitchFamily="34" charset="0"/>
              </a:rPr>
              <a:t>alcantarilla</a:t>
            </a:r>
            <a:r>
              <a:rPr lang="en-US" sz="2500" dirty="0">
                <a:cs typeface="Arial" pitchFamily="34" charset="0"/>
              </a:rPr>
              <a:t> a un </a:t>
            </a:r>
            <a:r>
              <a:rPr lang="en-US" sz="2500" dirty="0" err="1">
                <a:cs typeface="Arial" pitchFamily="34" charset="0"/>
              </a:rPr>
              <a:t>antiguo</a:t>
            </a:r>
            <a:r>
              <a:rPr lang="en-US" sz="2500" dirty="0">
                <a:cs typeface="Arial" pitchFamily="34" charset="0"/>
              </a:rPr>
              <a:t> banco de </a:t>
            </a:r>
            <a:r>
              <a:rPr lang="en-US" sz="2500" dirty="0" err="1">
                <a:cs typeface="Arial" pitchFamily="34" charset="0"/>
              </a:rPr>
              <a:t>préstamo</a:t>
            </a:r>
            <a:endParaRPr lang="en-US" sz="2500" dirty="0"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4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600" y="1740932"/>
            <a:ext cx="3429000" cy="24006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600"/>
              </a:spcBef>
            </a:pPr>
            <a:r>
              <a:rPr lang="en-US" sz="2500" dirty="0">
                <a:cs typeface="Arial" pitchFamily="34" charset="0"/>
              </a:rPr>
              <a:t>(g) Agua de la </a:t>
            </a:r>
            <a:r>
              <a:rPr lang="en-US" sz="2500" dirty="0" err="1">
                <a:cs typeface="Arial" pitchFamily="34" charset="0"/>
              </a:rPr>
              <a:t>carretera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desviada</a:t>
            </a:r>
            <a:r>
              <a:rPr lang="en-US" sz="2500" dirty="0">
                <a:cs typeface="Arial" pitchFamily="34" charset="0"/>
              </a:rPr>
              <a:t> a </a:t>
            </a:r>
            <a:r>
              <a:rPr lang="en-US" sz="2500" dirty="0" err="1">
                <a:cs typeface="Arial" pitchFamily="34" charset="0"/>
              </a:rPr>
              <a:t>quebradas</a:t>
            </a:r>
            <a:r>
              <a:rPr lang="en-US" sz="2500" dirty="0">
                <a:cs typeface="Arial" pitchFamily="34" charset="0"/>
              </a:rPr>
              <a:t> con </a:t>
            </a:r>
            <a:r>
              <a:rPr lang="en-US" sz="2500" dirty="0" err="1">
                <a:cs typeface="Arial" pitchFamily="34" charset="0"/>
              </a:rPr>
              <a:t>peque</a:t>
            </a:r>
            <a:r>
              <a:rPr lang="es-ES" sz="2500" dirty="0" err="1">
                <a:cs typeface="Arial" pitchFamily="34" charset="0"/>
              </a:rPr>
              <a:t>ños</a:t>
            </a:r>
            <a:r>
              <a:rPr lang="es-ES" sz="2500" dirty="0">
                <a:cs typeface="Arial" pitchFamily="34" charset="0"/>
              </a:rPr>
              <a:t> diques para la recarga del agua subterránea y prevención de erosión</a:t>
            </a:r>
            <a:endParaRPr lang="en-US" sz="2500" dirty="0">
              <a:cs typeface="Arial" pitchFamily="34" charset="0"/>
            </a:endParaRPr>
          </a:p>
        </p:txBody>
      </p:sp>
      <p:pic>
        <p:nvPicPr>
          <p:cNvPr id="10" name="Picture 2" descr="D:\Kifle_New_Files\Road_Water_Project_Documents\Photos_Road_Project_July19_2014_Adwa_Shire\DSC04641.JPG"/>
          <p:cNvPicPr>
            <a:picLocks noChangeAspect="1" noChangeArrowheads="1"/>
          </p:cNvPicPr>
          <p:nvPr/>
        </p:nvPicPr>
        <p:blipFill>
          <a:blip r:embed="rId2" cstate="print"/>
          <a:srcRect t="3614" b="1807"/>
          <a:stretch>
            <a:fillRect/>
          </a:stretch>
        </p:blipFill>
        <p:spPr bwMode="auto">
          <a:xfrm>
            <a:off x="3733801" y="0"/>
            <a:ext cx="5169408" cy="345929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57600" y="108699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Dique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5600" y="299199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Pozo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65499" y="527099"/>
            <a:ext cx="416805" cy="1260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67600" y="304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arretera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1" name="Picture 2" descr="D:\Kifle_Files\Road_New_Project\Photos_Roads_Project_Nov16_2013\DSC08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413" y="3581400"/>
            <a:ext cx="4337448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581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8280" y="1661159"/>
            <a:ext cx="3657600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600"/>
              </a:spcBef>
            </a:pPr>
            <a:r>
              <a:rPr lang="en-US" sz="2500" dirty="0">
                <a:cs typeface="Arial" pitchFamily="34" charset="0"/>
              </a:rPr>
              <a:t>(h) Agua de </a:t>
            </a:r>
            <a:r>
              <a:rPr lang="en-US" sz="2500" dirty="0" err="1">
                <a:cs typeface="Arial" pitchFamily="34" charset="0"/>
              </a:rPr>
              <a:t>cunetas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desviada</a:t>
            </a:r>
            <a:r>
              <a:rPr lang="en-US" sz="2500" dirty="0">
                <a:cs typeface="Arial" pitchFamily="34" charset="0"/>
              </a:rPr>
              <a:t> a un </a:t>
            </a:r>
            <a:r>
              <a:rPr lang="en-US" sz="2500" dirty="0" err="1">
                <a:cs typeface="Arial" pitchFamily="34" charset="0"/>
              </a:rPr>
              <a:t>embalse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recarga</a:t>
            </a:r>
            <a:endParaRPr lang="en-US" sz="2500" dirty="0"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590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4" name="Picture 2" descr="D:\Kifle_New_Files\Road_Water_Project_Documents\Photos_Road_Project_July19_2014_Adwa_Shire\DSC04665.JPG"/>
          <p:cNvPicPr>
            <a:picLocks noChangeAspect="1" noChangeArrowheads="1"/>
          </p:cNvPicPr>
          <p:nvPr/>
        </p:nvPicPr>
        <p:blipFill>
          <a:blip r:embed="rId2" cstate="print"/>
          <a:srcRect t="15556"/>
          <a:stretch>
            <a:fillRect/>
          </a:stretch>
        </p:blipFill>
        <p:spPr bwMode="auto">
          <a:xfrm>
            <a:off x="2266813" y="2753360"/>
            <a:ext cx="6886732" cy="4116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133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28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87960" y="109220"/>
            <a:ext cx="4343400" cy="1246495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500" dirty="0">
                <a:cs typeface="Arial" pitchFamily="34" charset="0"/>
              </a:rPr>
              <a:t>(j) </a:t>
            </a:r>
            <a:r>
              <a:rPr lang="en-US" sz="2500" dirty="0" err="1">
                <a:cs typeface="Arial" pitchFamily="34" charset="0"/>
              </a:rPr>
              <a:t>Badén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construido</a:t>
            </a:r>
            <a:r>
              <a:rPr lang="en-US" sz="2500" dirty="0">
                <a:cs typeface="Arial" pitchFamily="34" charset="0"/>
              </a:rPr>
              <a:t> para </a:t>
            </a:r>
            <a:r>
              <a:rPr lang="en-US" sz="2500" dirty="0" err="1">
                <a:cs typeface="Arial" pitchFamily="34" charset="0"/>
              </a:rPr>
              <a:t>retener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agua</a:t>
            </a:r>
            <a:r>
              <a:rPr lang="en-US" sz="2500" dirty="0">
                <a:cs typeface="Arial" pitchFamily="34" charset="0"/>
              </a:rPr>
              <a:t> y </a:t>
            </a:r>
            <a:r>
              <a:rPr lang="en-US" sz="2500" dirty="0" err="1">
                <a:cs typeface="Arial" pitchFamily="34" charset="0"/>
              </a:rPr>
              <a:t>recargar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agua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subterránea</a:t>
            </a:r>
            <a:endParaRPr lang="en-US" sz="2500" dirty="0"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23ACE-8C9E-4C32-9C95-031F7F35D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2148831"/>
            <a:ext cx="8249920" cy="39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2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Kifle_Files\Road_Water_Project_Documents\Photos_Roads_Project_Jan02_2014_Edaga Hamus\DSC09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29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48865"/>
            <a:ext cx="43815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GB" sz="2600" b="1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(k) </a:t>
            </a:r>
            <a:r>
              <a:rPr lang="en-GB" sz="2600" b="1" dirty="0" err="1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Carretera</a:t>
            </a:r>
            <a:r>
              <a:rPr lang="en-GB" sz="2600" b="1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actuando</a:t>
            </a:r>
            <a:r>
              <a:rPr lang="en-GB" sz="2600" b="1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como</a:t>
            </a:r>
            <a:r>
              <a:rPr lang="en-GB" sz="2600" b="1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presa</a:t>
            </a:r>
            <a:endParaRPr lang="en-GB" sz="2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5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/>
          <a:p>
            <a:pPr lvl="1"/>
            <a:r>
              <a:rPr lang="nl-NL" dirty="0"/>
              <a:t>Objetivo: que las carreteras sean sistem</a:t>
            </a:r>
            <a:r>
              <a:rPr lang="es-ES" dirty="0"/>
              <a:t>áticamente utilizadas para el manejo y cosecha del agua</a:t>
            </a:r>
            <a:r>
              <a:rPr lang="nl-NL" dirty="0"/>
              <a:t>, creando beneficios para los sectores del agua, carretera y medio ambiente</a:t>
            </a:r>
          </a:p>
          <a:p>
            <a:pPr lvl="1"/>
            <a:r>
              <a:rPr lang="nl-NL" dirty="0"/>
              <a:t>Trabajando con:</a:t>
            </a:r>
          </a:p>
          <a:p>
            <a:pPr lvl="2">
              <a:buFont typeface="Courier New"/>
              <a:buChar char="o"/>
            </a:pPr>
            <a:r>
              <a:rPr lang="nl-NL" dirty="0"/>
              <a:t>Banco Mundial</a:t>
            </a:r>
          </a:p>
          <a:p>
            <a:pPr lvl="2">
              <a:buFont typeface="Courier New"/>
              <a:buChar char="o"/>
            </a:pPr>
            <a:r>
              <a:rPr lang="nl-NL" dirty="0"/>
              <a:t>International Road Federation</a:t>
            </a:r>
          </a:p>
          <a:p>
            <a:pPr lvl="2">
              <a:buFont typeface="Courier New"/>
              <a:buChar char="o"/>
            </a:pPr>
            <a:r>
              <a:rPr lang="nl-NL" dirty="0"/>
              <a:t>Global Resilience Partnership</a:t>
            </a:r>
          </a:p>
          <a:p>
            <a:pPr lvl="1"/>
            <a:r>
              <a:rPr lang="nl-NL" dirty="0"/>
              <a:t>Trabajando en 9 paises</a:t>
            </a:r>
          </a:p>
        </p:txBody>
      </p:sp>
      <p:pic>
        <p:nvPicPr>
          <p:cNvPr id="5" name="Afbeelding 4" descr="2015-IRF-ECARC1-Day3-055-WE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16" y="4741024"/>
            <a:ext cx="3096680" cy="18512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" y="109872"/>
            <a:ext cx="2370799" cy="139458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2429682" y="228600"/>
            <a:ext cx="6572078" cy="929640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accent6">
                    <a:lumMod val="75000"/>
                  </a:schemeClr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nl-NL" dirty="0"/>
              <a:t>1. La iniciativa Roads for Water</a:t>
            </a:r>
          </a:p>
        </p:txBody>
      </p:sp>
    </p:spTree>
    <p:extLst>
      <p:ext uri="{BB962C8B-B14F-4D97-AF65-F5344CB8AC3E}">
        <p14:creationId xmlns:p14="http://schemas.microsoft.com/office/powerpoint/2010/main" val="3470377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F89FCC-11BB-4910-9711-AD3016C9F05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0" y="1554480"/>
            <a:ext cx="8188014" cy="531368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E5E3473-5B17-4044-B579-3FBB58020B6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12648" y="485373"/>
            <a:ext cx="8153400" cy="477054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cs typeface="Arial" pitchFamily="34" charset="0"/>
              </a:rPr>
              <a:t>(l) </a:t>
            </a:r>
            <a:r>
              <a:rPr lang="en-US" sz="2500" dirty="0" err="1">
                <a:solidFill>
                  <a:schemeClr val="tx1"/>
                </a:solidFill>
                <a:cs typeface="Arial" pitchFamily="34" charset="0"/>
              </a:rPr>
              <a:t>Bioingeniería</a:t>
            </a:r>
            <a:r>
              <a:rPr lang="en-US" sz="25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0723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6334" y="253457"/>
            <a:ext cx="8350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5.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Impacto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del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manejo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del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agua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de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carreteras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31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6000" y="1752600"/>
            <a:ext cx="77419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cs typeface="Arial" pitchFamily="34" charset="0"/>
              </a:rPr>
              <a:t>Efectos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err="1">
                <a:cs typeface="Arial" pitchFamily="34" charset="0"/>
              </a:rPr>
              <a:t>positivos</a:t>
            </a:r>
            <a:r>
              <a:rPr lang="en-US" sz="2800" b="1" dirty="0">
                <a:cs typeface="Arial" pitchFamily="34" charset="0"/>
              </a:rPr>
              <a:t>: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 err="1">
                <a:cs typeface="Arial" pitchFamily="34" charset="0"/>
              </a:rPr>
              <a:t>Recarga</a:t>
            </a:r>
            <a:r>
              <a:rPr lang="en-US" sz="2700" dirty="0">
                <a:cs typeface="Arial" pitchFamily="34" charset="0"/>
              </a:rPr>
              <a:t> del </a:t>
            </a:r>
            <a:r>
              <a:rPr lang="en-US" sz="2700" dirty="0" err="1">
                <a:cs typeface="Arial" pitchFamily="34" charset="0"/>
              </a:rPr>
              <a:t>agua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subterránea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poco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profunda</a:t>
            </a:r>
            <a:endParaRPr lang="en-US" sz="2700" dirty="0">
              <a:cs typeface="Arial" pitchFamily="34" charset="0"/>
            </a:endParaRP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 err="1">
                <a:cs typeface="Arial" pitchFamily="34" charset="0"/>
              </a:rPr>
              <a:t>Incremento</a:t>
            </a:r>
            <a:r>
              <a:rPr lang="en-US" sz="2700" dirty="0">
                <a:cs typeface="Arial" pitchFamily="34" charset="0"/>
              </a:rPr>
              <a:t> de la </a:t>
            </a:r>
            <a:r>
              <a:rPr lang="en-US" sz="2700" dirty="0" err="1">
                <a:cs typeface="Arial" pitchFamily="34" charset="0"/>
              </a:rPr>
              <a:t>humedad</a:t>
            </a:r>
            <a:r>
              <a:rPr lang="en-US" sz="2700" dirty="0">
                <a:cs typeface="Arial" pitchFamily="34" charset="0"/>
              </a:rPr>
              <a:t> del </a:t>
            </a:r>
            <a:r>
              <a:rPr lang="en-US" sz="2700" dirty="0" err="1">
                <a:cs typeface="Arial" pitchFamily="34" charset="0"/>
              </a:rPr>
              <a:t>suelo</a:t>
            </a:r>
            <a:endParaRPr lang="en-US" sz="2700" dirty="0">
              <a:cs typeface="Arial" pitchFamily="34" charset="0"/>
            </a:endParaRP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 err="1">
                <a:cs typeface="Arial" pitchFamily="34" charset="0"/>
              </a:rPr>
              <a:t>Reducción</a:t>
            </a:r>
            <a:r>
              <a:rPr lang="en-US" sz="2700" dirty="0">
                <a:cs typeface="Arial" pitchFamily="34" charset="0"/>
              </a:rPr>
              <a:t> de la </a:t>
            </a:r>
            <a:r>
              <a:rPr lang="en-US" sz="2700" dirty="0" err="1">
                <a:cs typeface="Arial" pitchFamily="34" charset="0"/>
              </a:rPr>
              <a:t>expansión</a:t>
            </a:r>
            <a:r>
              <a:rPr lang="en-US" sz="2700" dirty="0">
                <a:cs typeface="Arial" pitchFamily="34" charset="0"/>
              </a:rPr>
              <a:t> de las </a:t>
            </a:r>
            <a:r>
              <a:rPr lang="en-US" sz="2700" dirty="0" err="1">
                <a:cs typeface="Arial" pitchFamily="34" charset="0"/>
              </a:rPr>
              <a:t>quebradas</a:t>
            </a:r>
            <a:endParaRPr lang="en-US" sz="2700" dirty="0">
              <a:cs typeface="Arial" pitchFamily="34" charset="0"/>
            </a:endParaRP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 err="1">
                <a:cs typeface="Arial" pitchFamily="34" charset="0"/>
              </a:rPr>
              <a:t>Reducción</a:t>
            </a:r>
            <a:r>
              <a:rPr lang="en-US" sz="2700" dirty="0">
                <a:cs typeface="Arial" pitchFamily="34" charset="0"/>
              </a:rPr>
              <a:t> de </a:t>
            </a:r>
            <a:r>
              <a:rPr lang="en-US" sz="2700" dirty="0" err="1">
                <a:cs typeface="Arial" pitchFamily="34" charset="0"/>
              </a:rPr>
              <a:t>inundaciones</a:t>
            </a:r>
            <a:r>
              <a:rPr lang="en-US" sz="2700" dirty="0">
                <a:cs typeface="Arial" pitchFamily="34" charset="0"/>
              </a:rPr>
              <a:t> locales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 err="1">
                <a:cs typeface="Arial" pitchFamily="34" charset="0"/>
              </a:rPr>
              <a:t>Incremento</a:t>
            </a:r>
            <a:r>
              <a:rPr lang="en-US" sz="2700" dirty="0">
                <a:cs typeface="Arial" pitchFamily="34" charset="0"/>
              </a:rPr>
              <a:t> de la </a:t>
            </a:r>
            <a:r>
              <a:rPr lang="en-US" sz="2700" dirty="0" err="1">
                <a:cs typeface="Arial" pitchFamily="34" charset="0"/>
              </a:rPr>
              <a:t>productividad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agrícola</a:t>
            </a:r>
            <a:endParaRPr lang="en-US" sz="2700" dirty="0">
              <a:cs typeface="Arial" pitchFamily="34" charset="0"/>
            </a:endParaRPr>
          </a:p>
          <a:p>
            <a:pPr marL="365760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dirty="0">
                <a:cs typeface="Arial" pitchFamily="34" charset="0"/>
              </a:rPr>
              <a:t>Fuente de </a:t>
            </a:r>
            <a:r>
              <a:rPr lang="en-US" sz="2700" dirty="0" err="1">
                <a:cs typeface="Arial" pitchFamily="34" charset="0"/>
              </a:rPr>
              <a:t>agua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durante</a:t>
            </a:r>
            <a:r>
              <a:rPr lang="en-US" sz="2700" dirty="0">
                <a:cs typeface="Arial" pitchFamily="34" charset="0"/>
              </a:rPr>
              <a:t> el </a:t>
            </a:r>
            <a:r>
              <a:rPr lang="en-US" sz="2700" dirty="0" err="1">
                <a:cs typeface="Arial" pitchFamily="34" charset="0"/>
              </a:rPr>
              <a:t>periodo</a:t>
            </a:r>
            <a:r>
              <a:rPr lang="en-US" sz="2700" dirty="0">
                <a:cs typeface="Arial" pitchFamily="34" charset="0"/>
              </a:rPr>
              <a:t> </a:t>
            </a:r>
            <a:r>
              <a:rPr lang="en-US" sz="2700" dirty="0" err="1">
                <a:cs typeface="Arial" pitchFamily="34" charset="0"/>
              </a:rPr>
              <a:t>seco</a:t>
            </a:r>
            <a:endParaRPr lang="en-US" sz="2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33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1" y="6016992"/>
            <a:ext cx="65440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itchFamily="34" charset="0"/>
                <a:cs typeface="Arial" pitchFamily="34" charset="0"/>
              </a:rPr>
              <a:t>Nota: El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pozo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recarga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se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empezó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a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utilizar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Julio 2014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761" y="2308284"/>
            <a:ext cx="2013640" cy="2015936"/>
          </a:xfrm>
          <a:prstGeom prst="rect">
            <a:avLst/>
          </a:prstGeom>
          <a:ln>
            <a:solidFill>
              <a:srgbClr val="008C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cs typeface="Arial" pitchFamily="34" charset="0"/>
              </a:rPr>
              <a:t>Agua de la </a:t>
            </a:r>
            <a:r>
              <a:rPr lang="en-US" sz="2500" dirty="0" err="1">
                <a:cs typeface="Arial" pitchFamily="34" charset="0"/>
              </a:rPr>
              <a:t>alcantarilla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es</a:t>
            </a:r>
            <a:r>
              <a:rPr lang="en-US" sz="2500" dirty="0">
                <a:cs typeface="Arial" pitchFamily="34" charset="0"/>
              </a:rPr>
              <a:t> </a:t>
            </a:r>
            <a:r>
              <a:rPr lang="en-US" sz="2500" dirty="0" err="1">
                <a:cs typeface="Arial" pitchFamily="34" charset="0"/>
              </a:rPr>
              <a:t>dirigida</a:t>
            </a:r>
            <a:r>
              <a:rPr lang="en-US" sz="2500" dirty="0">
                <a:cs typeface="Arial" pitchFamily="34" charset="0"/>
              </a:rPr>
              <a:t> a un </a:t>
            </a:r>
            <a:r>
              <a:rPr lang="en-US" sz="2500" dirty="0" err="1">
                <a:cs typeface="Arial" pitchFamily="34" charset="0"/>
              </a:rPr>
              <a:t>pozo</a:t>
            </a:r>
            <a:r>
              <a:rPr lang="en-US" sz="2500" dirty="0">
                <a:cs typeface="Arial" pitchFamily="34" charset="0"/>
              </a:rPr>
              <a:t> de </a:t>
            </a:r>
            <a:r>
              <a:rPr lang="en-US" sz="2500" dirty="0" err="1">
                <a:cs typeface="Arial" pitchFamily="34" charset="0"/>
              </a:rPr>
              <a:t>recarga</a:t>
            </a:r>
            <a:endParaRPr lang="en-US" sz="2500" dirty="0"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065" y="563330"/>
            <a:ext cx="6982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5.1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Effectos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el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nivel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freático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32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09975035"/>
              </p:ext>
            </p:extLst>
          </p:nvPr>
        </p:nvGraphicFramePr>
        <p:xfrm>
          <a:off x="2184401" y="1186226"/>
          <a:ext cx="6798018" cy="463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9124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Kifle_Files\Road_Water_Project_Documents\Photos_Roads_Stakeholder_workshop_October28_2014\DSC08684.JPG"/>
          <p:cNvPicPr/>
          <p:nvPr/>
        </p:nvPicPr>
        <p:blipFill>
          <a:blip r:embed="rId2" cstate="print"/>
          <a:srcRect t="2410"/>
          <a:stretch>
            <a:fillRect/>
          </a:stretch>
        </p:blipFill>
        <p:spPr bwMode="auto">
          <a:xfrm>
            <a:off x="4131325" y="0"/>
            <a:ext cx="4829864" cy="300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686" y="157550"/>
            <a:ext cx="355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5.2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Efectos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la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humedad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del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suelo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33</a:t>
            </a:fld>
            <a:endParaRPr kumimoji="0" lang="en-US" dirty="0">
              <a:solidFill>
                <a:srgbClr val="FFFFFF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57265445"/>
              </p:ext>
            </p:extLst>
          </p:nvPr>
        </p:nvGraphicFramePr>
        <p:xfrm>
          <a:off x="406586" y="2480627"/>
          <a:ext cx="8356414" cy="4224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2398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686" y="157550"/>
            <a:ext cx="3832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5.3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Aumento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de la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productividad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agrícola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34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68258" y="1724366"/>
            <a:ext cx="2540702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La </a:t>
            </a:r>
            <a:r>
              <a:rPr kumimoji="0" lang="en-GB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productividad</a:t>
            </a:r>
            <a:r>
              <a:rPr kumimoji="0" lang="en-GB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agr</a:t>
            </a:r>
            <a:r>
              <a:rPr kumimoji="0" lang="es-ES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ícola</a:t>
            </a:r>
            <a:r>
              <a:rPr kumimoji="0" lang="en-GB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ha </a:t>
            </a:r>
            <a:r>
              <a:rPr kumimoji="0" lang="en-GB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incrementado</a:t>
            </a:r>
            <a:r>
              <a:rPr kumimoji="0" lang="en-GB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hasta un 50%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585FC-3414-4C13-BA77-705F72497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06" y="1706880"/>
            <a:ext cx="6001174" cy="45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3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200" y="139700"/>
            <a:ext cx="447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6.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Conclusión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" y="1632902"/>
            <a:ext cx="4572000" cy="5102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 eaLnBrk="0" hangingPunct="0">
              <a:lnSpc>
                <a:spcPct val="110000"/>
              </a:lnSpc>
              <a:buFont typeface="+mj-lt"/>
              <a:buAutoNum type="alphaLcPeriod"/>
              <a:defRPr/>
            </a:pPr>
            <a:r>
              <a:rPr lang="en-US" sz="2200" dirty="0" err="1">
                <a:cs typeface="Arial" pitchFamily="34" charset="0"/>
              </a:rPr>
              <a:t>Debemos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trabajar</a:t>
            </a:r>
            <a:r>
              <a:rPr lang="en-US" sz="2200" dirty="0">
                <a:cs typeface="Arial" pitchFamily="34" charset="0"/>
              </a:rPr>
              <a:t> para </a:t>
            </a:r>
            <a:r>
              <a:rPr lang="en-US" sz="2200" dirty="0" err="1">
                <a:cs typeface="Arial" pitchFamily="34" charset="0"/>
              </a:rPr>
              <a:t>crear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infraestructuras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multifuncionales</a:t>
            </a:r>
            <a:r>
              <a:rPr lang="en-US" sz="2200" dirty="0">
                <a:cs typeface="Arial" pitchFamily="34" charset="0"/>
              </a:rPr>
              <a:t> que </a:t>
            </a:r>
            <a:r>
              <a:rPr lang="en-US" sz="2200" dirty="0" err="1">
                <a:cs typeface="Arial" pitchFamily="34" charset="0"/>
              </a:rPr>
              <a:t>promuevan</a:t>
            </a:r>
            <a:r>
              <a:rPr lang="ti-ER" sz="2200" dirty="0">
                <a:cs typeface="Arial" pitchFamily="34" charset="0"/>
              </a:rPr>
              <a:t>:</a:t>
            </a:r>
            <a:endParaRPr lang="en-US" sz="2200" dirty="0">
              <a:cs typeface="Arial" pitchFamily="34" charset="0"/>
            </a:endParaRPr>
          </a:p>
          <a:p>
            <a:pPr marL="800100" lvl="1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cs typeface="Arial" pitchFamily="34" charset="0"/>
              </a:rPr>
              <a:t>Cosecha</a:t>
            </a:r>
            <a:r>
              <a:rPr lang="en-US" sz="2200" dirty="0">
                <a:cs typeface="Arial" pitchFamily="34" charset="0"/>
              </a:rPr>
              <a:t> del </a:t>
            </a:r>
            <a:r>
              <a:rPr lang="en-US" sz="2200" dirty="0" err="1">
                <a:cs typeface="Arial" pitchFamily="34" charset="0"/>
              </a:rPr>
              <a:t>agua</a:t>
            </a:r>
            <a:endParaRPr lang="en-US" sz="2200" dirty="0">
              <a:cs typeface="Arial" pitchFamily="34" charset="0"/>
            </a:endParaRPr>
          </a:p>
          <a:p>
            <a:pPr marL="800100" lvl="1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cs typeface="Arial" pitchFamily="34" charset="0"/>
              </a:rPr>
              <a:t>Reduccion</a:t>
            </a:r>
            <a:r>
              <a:rPr lang="en-US" sz="2200" dirty="0">
                <a:cs typeface="Arial" pitchFamily="34" charset="0"/>
              </a:rPr>
              <a:t> de la </a:t>
            </a:r>
            <a:r>
              <a:rPr lang="en-US" sz="2200" dirty="0" err="1">
                <a:cs typeface="Arial" pitchFamily="34" charset="0"/>
              </a:rPr>
              <a:t>degradaci</a:t>
            </a:r>
            <a:r>
              <a:rPr lang="es-ES" sz="2200" dirty="0" err="1">
                <a:cs typeface="Arial" pitchFamily="34" charset="0"/>
              </a:rPr>
              <a:t>ón</a:t>
            </a:r>
            <a:r>
              <a:rPr lang="es-ES" sz="2200" dirty="0">
                <a:cs typeface="Arial" pitchFamily="34" charset="0"/>
              </a:rPr>
              <a:t> del suelo</a:t>
            </a:r>
          </a:p>
          <a:p>
            <a:pPr marL="800100" lvl="1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2200" dirty="0" err="1">
                <a:cs typeface="Arial" pitchFamily="34" charset="0"/>
              </a:rPr>
              <a:t>Reduccion</a:t>
            </a:r>
            <a:r>
              <a:rPr lang="es-ES" sz="2200" dirty="0">
                <a:cs typeface="Arial" pitchFamily="34" charset="0"/>
              </a:rPr>
              <a:t> del daño a las carreteras</a:t>
            </a:r>
            <a:r>
              <a:rPr lang="en-US" sz="2200" dirty="0">
                <a:cs typeface="Arial" pitchFamily="34" charset="0"/>
              </a:rPr>
              <a:t>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Hay </a:t>
            </a:r>
            <a:r>
              <a:rPr lang="en-US" sz="2200" dirty="0" err="1">
                <a:cs typeface="Arial" pitchFamily="34" charset="0"/>
              </a:rPr>
              <a:t>una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necesidad</a:t>
            </a:r>
            <a:r>
              <a:rPr lang="en-US" sz="2200" dirty="0">
                <a:cs typeface="Arial" pitchFamily="34" charset="0"/>
              </a:rPr>
              <a:t> de </a:t>
            </a:r>
            <a:r>
              <a:rPr lang="en-US" sz="2200" dirty="0" err="1">
                <a:cs typeface="Arial" pitchFamily="34" charset="0"/>
              </a:rPr>
              <a:t>integrar</a:t>
            </a:r>
            <a:r>
              <a:rPr lang="en-US" sz="2200" dirty="0">
                <a:cs typeface="Arial" pitchFamily="34" charset="0"/>
              </a:rPr>
              <a:t> a </a:t>
            </a:r>
            <a:r>
              <a:rPr lang="en-US" sz="2200" dirty="0" err="1">
                <a:cs typeface="Arial" pitchFamily="34" charset="0"/>
              </a:rPr>
              <a:t>los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sectores</a:t>
            </a:r>
            <a:r>
              <a:rPr lang="en-US" sz="2200" dirty="0">
                <a:cs typeface="Arial" pitchFamily="34" charset="0"/>
              </a:rPr>
              <a:t> de </a:t>
            </a:r>
            <a:r>
              <a:rPr lang="en-US" sz="2200" dirty="0" err="1">
                <a:cs typeface="Arial" pitchFamily="34" charset="0"/>
              </a:rPr>
              <a:t>carreteras</a:t>
            </a:r>
            <a:r>
              <a:rPr lang="en-US" sz="2200" dirty="0">
                <a:cs typeface="Arial" pitchFamily="34" charset="0"/>
              </a:rPr>
              <a:t>, </a:t>
            </a:r>
            <a:r>
              <a:rPr lang="en-US" sz="2200" dirty="0" err="1">
                <a:cs typeface="Arial" pitchFamily="34" charset="0"/>
              </a:rPr>
              <a:t>agua</a:t>
            </a:r>
            <a:r>
              <a:rPr lang="en-US" sz="2200" dirty="0">
                <a:cs typeface="Arial" pitchFamily="34" charset="0"/>
              </a:rPr>
              <a:t>, medio </a:t>
            </a:r>
            <a:r>
              <a:rPr lang="en-US" sz="2200" dirty="0" err="1">
                <a:cs typeface="Arial" pitchFamily="34" charset="0"/>
              </a:rPr>
              <a:t>ambiente</a:t>
            </a:r>
            <a:r>
              <a:rPr lang="en-US" sz="2200" dirty="0">
                <a:cs typeface="Arial" pitchFamily="34" charset="0"/>
              </a:rPr>
              <a:t>, </a:t>
            </a:r>
            <a:r>
              <a:rPr lang="en-US" sz="2200" dirty="0" err="1">
                <a:cs typeface="Arial" pitchFamily="34" charset="0"/>
              </a:rPr>
              <a:t>desarrollo</a:t>
            </a:r>
            <a:r>
              <a:rPr lang="en-US" sz="2200" dirty="0">
                <a:cs typeface="Arial" pitchFamily="34" charset="0"/>
              </a:rPr>
              <a:t> rural</a:t>
            </a:r>
          </a:p>
          <a:p>
            <a:pPr marL="514350" indent="-514350">
              <a:buAutoNum type="alphaLcPeriod"/>
            </a:pPr>
            <a:r>
              <a:rPr lang="en-US" sz="2200" dirty="0">
                <a:cs typeface="Arial" pitchFamily="34" charset="0"/>
              </a:rPr>
              <a:t>Es </a:t>
            </a:r>
            <a:r>
              <a:rPr lang="en-US" sz="2200" dirty="0" err="1">
                <a:cs typeface="Arial" pitchFamily="34" charset="0"/>
              </a:rPr>
              <a:t>necesario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desarrollar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manuales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específicos</a:t>
            </a:r>
            <a:r>
              <a:rPr lang="en-US" sz="2200" dirty="0">
                <a:cs typeface="Arial" pitchFamily="34" charset="0"/>
              </a:rPr>
              <a:t> que </a:t>
            </a:r>
            <a:r>
              <a:rPr lang="en-US" sz="2200" dirty="0" err="1">
                <a:cs typeface="Arial" pitchFamily="34" charset="0"/>
              </a:rPr>
              <a:t>aborden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este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tema</a:t>
            </a:r>
            <a:endParaRPr lang="en-US" sz="2200" dirty="0">
              <a:cs typeface="Arial" pitchFamily="34" charset="0"/>
            </a:endParaRPr>
          </a:p>
        </p:txBody>
      </p:sp>
      <p:pic>
        <p:nvPicPr>
          <p:cNvPr id="9" name="Picture 2" descr="C:\Users\mu\Desktop\Road_Side_Ditch_Kifle.JPG"/>
          <p:cNvPicPr>
            <a:picLocks noChangeAspect="1" noChangeArrowheads="1"/>
          </p:cNvPicPr>
          <p:nvPr/>
        </p:nvPicPr>
        <p:blipFill>
          <a:blip r:embed="rId2" cstate="print"/>
          <a:srcRect t="10854"/>
          <a:stretch>
            <a:fillRect/>
          </a:stretch>
        </p:blipFill>
        <p:spPr bwMode="auto">
          <a:xfrm>
            <a:off x="4637316" y="171979"/>
            <a:ext cx="4506684" cy="317836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D7E6A-33BD-444F-B34A-AA7CAB8D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50" y="3921760"/>
            <a:ext cx="4623929" cy="29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6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1"/>
          <p:cNvPicPr>
            <a:picLocks noChangeAspect="1"/>
          </p:cNvPicPr>
          <p:nvPr/>
        </p:nvPicPr>
        <p:blipFill>
          <a:blip r:embed="rId3" cstate="print"/>
          <a:srcRect l="3195" t="11339" r="5561" b="16779"/>
          <a:stretch>
            <a:fillRect/>
          </a:stretch>
        </p:blipFill>
        <p:spPr>
          <a:xfrm>
            <a:off x="4150360" y="106680"/>
            <a:ext cx="2367814" cy="1097280"/>
          </a:xfrm>
          <a:prstGeom prst="rect">
            <a:avLst/>
          </a:prstGeom>
        </p:spPr>
      </p:pic>
      <p:pic>
        <p:nvPicPr>
          <p:cNvPr id="10" name="Afbeelding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0065" y="231159"/>
            <a:ext cx="2063935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8C676-9EA4-4CD2-8231-5FB708431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3"/>
          <a:stretch/>
        </p:blipFill>
        <p:spPr>
          <a:xfrm>
            <a:off x="0" y="156845"/>
            <a:ext cx="3819525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B1595-7534-45C0-B94E-654F7CD83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00" y="0"/>
            <a:ext cx="4000499" cy="336296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nl-NL" sz="3600" dirty="0">
                <a:solidFill>
                  <a:schemeClr val="tx2"/>
                </a:solidFill>
              </a:rPr>
              <a:t>¿Por qué? El daño que produce el agua de las carreteras puede ser enorme– las carreteras alteran la hidrología de la cuenca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2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D432-1866-4203-B4C7-7F854104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B157D-19D7-47DD-BB97-0D578884385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3" descr="IMG_20160926_133818.jpg">
            <a:extLst>
              <a:ext uri="{FF2B5EF4-FFF2-40B4-BE49-F238E27FC236}">
                <a16:creationId xmlns:a16="http://schemas.microsoft.com/office/drawing/2014/main" id="{7210553C-24B4-4EAB-81FF-DB4F608427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6400"/>
            <a:ext cx="9288730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8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30EA-295A-449A-8347-4D5F5EB9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6EA6BC-9804-498B-B69A-49A773FA37D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7576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86000" y="55072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Waterlogging and local flooding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due to road development,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Oromyia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0" descr="::Fieldwork:Pictures:DSC00697 (5 of 14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799" y="1817077"/>
            <a:ext cx="7280891" cy="470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1032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FFFFFE"/>
                </a:solidFill>
              </a:rPr>
              <a:t>¿Por qué? El agua de las carreteras causa inundaciones locales</a:t>
            </a:r>
          </a:p>
        </p:txBody>
      </p:sp>
    </p:spTree>
    <p:extLst>
      <p:ext uri="{BB962C8B-B14F-4D97-AF65-F5344CB8AC3E}">
        <p14:creationId xmlns:p14="http://schemas.microsoft.com/office/powerpoint/2010/main" val="363876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55058" y="228600"/>
            <a:ext cx="3807941" cy="990600"/>
          </a:xfrm>
        </p:spPr>
        <p:txBody>
          <a:bodyPr>
            <a:noAutofit/>
          </a:bodyPr>
          <a:lstStyle/>
          <a:p>
            <a:pPr algn="ctr"/>
            <a:r>
              <a:rPr lang="nl-NL" sz="2800" b="1" dirty="0">
                <a:solidFill>
                  <a:schemeClr val="accent6">
                    <a:lumMod val="75000"/>
                  </a:schemeClr>
                </a:solidFill>
              </a:rPr>
              <a:t>Triple beneficio de un mejor manejo del agua de carretera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05599" y="4755612"/>
            <a:ext cx="34129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Reducción del daño en las carreteras causado por el agua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294020" y="1683469"/>
            <a:ext cx="265723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dirty="0"/>
              <a:t>Incremento del agua para uso productivo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Aumento de la humedad del suelo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Aumento del nivel freático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Control de la erosión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140939" y="4745453"/>
            <a:ext cx="430202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Reducción del daño causado por el agua de las carreteras en la cuenca y terrenos productivos (inundaciones locales, erosión, deposición de sedimentos)</a:t>
            </a:r>
          </a:p>
          <a:p>
            <a:r>
              <a:rPr lang="nl-NL" dirty="0"/>
              <a:t> </a:t>
            </a:r>
          </a:p>
        </p:txBody>
      </p:sp>
      <p:pic>
        <p:nvPicPr>
          <p:cNvPr id="9" name="Picture 2" descr="D:\Kifle_New_Files\Road_Water_Project_Documents\Photos_Road_Project_July18_2014_Mekelle_Adwa\DSC04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265" y="157698"/>
            <a:ext cx="4501777" cy="3376333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sp>
        <p:nvSpPr>
          <p:cNvPr id="10" name="Pijl links 9"/>
          <p:cNvSpPr/>
          <p:nvPr/>
        </p:nvSpPr>
        <p:spPr>
          <a:xfrm rot="5400000">
            <a:off x="2018446" y="3983939"/>
            <a:ext cx="978408" cy="291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 links 10"/>
          <p:cNvSpPr/>
          <p:nvPr/>
        </p:nvSpPr>
        <p:spPr>
          <a:xfrm>
            <a:off x="5085827" y="2539634"/>
            <a:ext cx="978408" cy="2867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 links 11"/>
          <p:cNvSpPr/>
          <p:nvPr/>
        </p:nvSpPr>
        <p:spPr>
          <a:xfrm rot="5400000">
            <a:off x="4030362" y="3977672"/>
            <a:ext cx="888874" cy="3028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4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105508"/>
            <a:ext cx="8153400" cy="990600"/>
          </a:xfrm>
        </p:spPr>
        <p:txBody>
          <a:bodyPr>
            <a:noAutofit/>
          </a:bodyPr>
          <a:lstStyle/>
          <a:p>
            <a:r>
              <a:rPr lang="nl-NL" sz="3600" b="1" dirty="0"/>
              <a:t>2. Comienzos en 2014 en Etiopía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7270" y="2049574"/>
            <a:ext cx="4503164" cy="4495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nl-NL" sz="2400" dirty="0"/>
              <a:t>Cosecha del agua de lluvia para utlizarla en el periodo seco</a:t>
            </a:r>
          </a:p>
          <a:p>
            <a:pPr>
              <a:buClr>
                <a:srgbClr val="FF0000"/>
              </a:buClr>
            </a:pPr>
            <a:r>
              <a:rPr lang="nl-NL" sz="2400" dirty="0"/>
              <a:t>Ayudó a mitigar los efectos de El Niño en 2015 (sequías e inundaciones) </a:t>
            </a:r>
          </a:p>
          <a:p>
            <a:pPr>
              <a:buClr>
                <a:srgbClr val="FF0000"/>
              </a:buClr>
            </a:pPr>
            <a:r>
              <a:rPr lang="nl-NL" sz="2400" dirty="0"/>
              <a:t>M</a:t>
            </a:r>
            <a:r>
              <a:rPr lang="es-ES" sz="2400" dirty="0" err="1"/>
              <a:t>ás</a:t>
            </a:r>
            <a:r>
              <a:rPr lang="es-ES" sz="2400" dirty="0"/>
              <a:t> de </a:t>
            </a:r>
            <a:r>
              <a:rPr lang="nl-NL" sz="2400" dirty="0"/>
              <a:t>2 millones de beneficiarios hasta ahora</a:t>
            </a:r>
            <a:endParaRPr lang="nl-NL" sz="3200" dirty="0"/>
          </a:p>
        </p:txBody>
      </p:sp>
      <p:pic>
        <p:nvPicPr>
          <p:cNvPr id="6" name="Picture 2" descr="D:\Kifle_New_Files\Road_Water_Project_Documents\Photos_Roads_Project_August01_2014\DSC060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472" y="1543419"/>
            <a:ext cx="3955808" cy="2623648"/>
          </a:xfrm>
          <a:prstGeom prst="rect">
            <a:avLst/>
          </a:prstGeom>
          <a:noFill/>
          <a:ln>
            <a:solidFill>
              <a:srgbClr val="008CC0"/>
            </a:solidFill>
          </a:ln>
        </p:spPr>
      </p:pic>
      <p:pic>
        <p:nvPicPr>
          <p:cNvPr id="7" name="Tijdelijke aanduiding voor inhoud 7" descr="IMG_20170202_130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b="13240"/>
          <a:stretch>
            <a:fillRect/>
          </a:stretch>
        </p:blipFill>
        <p:spPr>
          <a:xfrm>
            <a:off x="4598268" y="4214836"/>
            <a:ext cx="4429252" cy="24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7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1">
      <a:dk1>
        <a:sysClr val="windowText" lastClr="000000"/>
      </a:dk1>
      <a:lt1>
        <a:sysClr val="window" lastClr="FFFFFF"/>
      </a:lt1>
      <a:dk2>
        <a:srgbClr val="FFFFFE"/>
      </a:dk2>
      <a:lt2>
        <a:srgbClr val="EBDDC3"/>
      </a:lt2>
      <a:accent1>
        <a:srgbClr val="008CC0"/>
      </a:accent1>
      <a:accent2>
        <a:srgbClr val="CE1D2C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792</Words>
  <Application>Microsoft Office PowerPoint</Application>
  <PresentationFormat>On-screen Show (4:3)</PresentationFormat>
  <Paragraphs>124</Paragraphs>
  <Slides>36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Calibri</vt:lpstr>
      <vt:lpstr>Courier New</vt:lpstr>
      <vt:lpstr>Nyala</vt:lpstr>
      <vt:lpstr>Times New Roman</vt:lpstr>
      <vt:lpstr>Tw Cen MT</vt:lpstr>
      <vt:lpstr>Wingdings</vt:lpstr>
      <vt:lpstr>Wingdings 2</vt:lpstr>
      <vt:lpstr>Median</vt:lpstr>
      <vt:lpstr>     Integrando el diseño y construcción de carreteras con la gestión del agua para la adaptación al cambio climático  Marta Agujetas Perez  marta@metameta.nl   </vt:lpstr>
      <vt:lpstr>Presentación</vt:lpstr>
      <vt:lpstr>PowerPoint Presentation</vt:lpstr>
      <vt:lpstr>¿Por qué? El daño que produce el agua de las carreteras puede ser enorme– las carreteras alteran la hidrología de la cuenca</vt:lpstr>
      <vt:lpstr>PowerPoint Presentation</vt:lpstr>
      <vt:lpstr>PowerPoint Presentation</vt:lpstr>
      <vt:lpstr>¿Por qué? El agua de las carreteras causa inundaciones locales</vt:lpstr>
      <vt:lpstr>Triple beneficio de un mejor manejo del agua de carretera </vt:lpstr>
      <vt:lpstr>2. Comienzos en 2014 en Etiopía</vt:lpstr>
      <vt:lpstr>PowerPoint Presentation</vt:lpstr>
      <vt:lpstr>PowerPoint Presentation</vt:lpstr>
      <vt:lpstr>\</vt:lpstr>
      <vt:lpstr>PowerPoint Presentation</vt:lpstr>
      <vt:lpstr>PowerPoint Presentation</vt:lpstr>
      <vt:lpstr>3. ¿Por qué Bolivia?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(l) Bioingeniería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Making roads work  FOR WATER Management: International experiences  Frank Van Steenbergen. Phd  fvansteenbergen@metameta.nl   </dc:title>
  <dc:creator>Marta Agujetas</dc:creator>
  <cp:lastModifiedBy>Marta Agujetas</cp:lastModifiedBy>
  <cp:revision>60</cp:revision>
  <dcterms:modified xsi:type="dcterms:W3CDTF">2018-01-11T18:33:30Z</dcterms:modified>
</cp:coreProperties>
</file>