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6" r:id="rId2"/>
    <p:sldId id="415" r:id="rId3"/>
    <p:sldId id="416" r:id="rId4"/>
    <p:sldId id="417" r:id="rId5"/>
    <p:sldId id="418" r:id="rId6"/>
    <p:sldId id="380" r:id="rId7"/>
    <p:sldId id="419" r:id="rId8"/>
    <p:sldId id="425" r:id="rId9"/>
    <p:sldId id="414" r:id="rId10"/>
    <p:sldId id="388" r:id="rId11"/>
    <p:sldId id="400" r:id="rId12"/>
    <p:sldId id="401" r:id="rId13"/>
    <p:sldId id="413" r:id="rId14"/>
    <p:sldId id="402" r:id="rId15"/>
    <p:sldId id="431" r:id="rId16"/>
    <p:sldId id="404" r:id="rId17"/>
    <p:sldId id="423" r:id="rId18"/>
    <p:sldId id="405" r:id="rId19"/>
    <p:sldId id="429" r:id="rId20"/>
    <p:sldId id="410" r:id="rId21"/>
    <p:sldId id="383" r:id="rId22"/>
    <p:sldId id="411" r:id="rId23"/>
    <p:sldId id="384" r:id="rId24"/>
    <p:sldId id="427" r:id="rId25"/>
    <p:sldId id="385" r:id="rId26"/>
    <p:sldId id="396" r:id="rId27"/>
    <p:sldId id="397" r:id="rId28"/>
    <p:sldId id="398" r:id="rId29"/>
    <p:sldId id="420" r:id="rId30"/>
    <p:sldId id="421" r:id="rId31"/>
    <p:sldId id="422" r:id="rId32"/>
    <p:sldId id="424" r:id="rId33"/>
    <p:sldId id="430" r:id="rId34"/>
    <p:sldId id="409" r:id="rId35"/>
    <p:sldId id="407" r:id="rId36"/>
    <p:sldId id="408" r:id="rId37"/>
    <p:sldId id="399" r:id="rId38"/>
    <p:sldId id="412" r:id="rId39"/>
    <p:sldId id="377" r:id="rId40"/>
    <p:sldId id="387" r:id="rId41"/>
    <p:sldId id="266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82821" autoAdjust="0"/>
  </p:normalViewPr>
  <p:slideViewPr>
    <p:cSldViewPr snapToGrid="0" snapToObjects="1">
      <p:cViewPr varScale="1">
        <p:scale>
          <a:sx n="66" d="100"/>
          <a:sy n="66" d="100"/>
        </p:scale>
        <p:origin x="1276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The costs of construction compared with the return on</a:t>
            </a:r>
            <a:r>
              <a:rPr lang="en-US" sz="1800" baseline="0" dirty="0"/>
              <a:t> investment after 1 growing season</a:t>
            </a:r>
            <a:endParaRPr lang="en-US" sz="1800" dirty="0"/>
          </a:p>
        </c:rich>
      </c:tx>
      <c:layout>
        <c:manualLayout>
          <c:xMode val="edge"/>
          <c:yMode val="edge"/>
          <c:x val="0.11838834302340469"/>
          <c:y val="1.66135266374570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2"/>
          <c:dPt>
            <c:idx val="0"/>
            <c:bubble3D val="0"/>
            <c:explosion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850-4862-B6DA-45464004DDB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850-4862-B6DA-45464004DDB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Costs: 2440 KSH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50-4862-B6DA-45464004DDB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Benefits: 7273 KSH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50-4862-B6DA-45464004DDB0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Costs</c:v>
                </c:pt>
                <c:pt idx="1">
                  <c:v>Benefits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2"/>
                <c:pt idx="0">
                  <c:v>2440</c:v>
                </c:pt>
                <c:pt idx="1">
                  <c:v>7273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850-4862-B6DA-45464004DDB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16BAC-5028-F049-A1E5-E7A7E7AA5CC7}" type="datetimeFigureOut">
              <a:rPr lang="nl-NL" smtClean="0"/>
              <a:pPr/>
              <a:t>28-11-2019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F8C77-44AA-F945-966C-AF68883B374C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4149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F8C77-44AA-F945-966C-AF68883B374C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365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F8C77-44AA-F945-966C-AF68883B374C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7735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F8C77-44AA-F945-966C-AF68883B374C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0075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F8C77-44AA-F945-966C-AF68883B374C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159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F8C77-44AA-F945-966C-AF68883B374C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3306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F8C77-44AA-F945-966C-AF68883B374C}" type="slidenum">
              <a:rPr lang="nl-NL" smtClean="0"/>
              <a:pPr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7870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F8C77-44AA-F945-966C-AF68883B374C}" type="slidenum">
              <a:rPr lang="nl-NL" smtClean="0"/>
              <a:pPr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1721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F8C77-44AA-F945-966C-AF68883B374C}" type="slidenum">
              <a:rPr lang="nl-NL" smtClean="0"/>
              <a:pPr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8446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oadsmap.png"/>
          <p:cNvPicPr>
            <a:picLocks noChangeAspect="1"/>
          </p:cNvPicPr>
          <p:nvPr userDrawn="1"/>
        </p:nvPicPr>
        <p:blipFill rotWithShape="1">
          <a:blip r:embed="rId2" cstate="print">
            <a:alphaModFix amt="2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92" y="-25480"/>
            <a:ext cx="9153144" cy="59710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5" y="6053328"/>
            <a:ext cx="2250415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62200" y="6044184"/>
            <a:ext cx="6781800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49172"/>
            <a:ext cx="6705600" cy="1701000"/>
          </a:xfrm>
        </p:spPr>
        <p:txBody>
          <a:bodyPr anchor="b"/>
          <a:lstStyle>
            <a:lvl1pPr>
              <a:defRPr cap="all" baseline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kumimoji="0" lang="nl-NL" dirty="0"/>
              <a:t>Click </a:t>
            </a:r>
            <a:r>
              <a:rPr kumimoji="0" lang="nl-NL" dirty="0" err="1"/>
              <a:t>to</a:t>
            </a:r>
            <a:r>
              <a:rPr kumimoji="0" lang="nl-NL" dirty="0"/>
              <a:t> </a:t>
            </a:r>
            <a:r>
              <a:rPr kumimoji="0" lang="nl-NL" dirty="0" err="1"/>
              <a:t>edit</a:t>
            </a:r>
            <a:r>
              <a:rPr kumimoji="0" lang="nl-NL" dirty="0"/>
              <a:t> Master </a:t>
            </a:r>
            <a:r>
              <a:rPr kumimoji="0" lang="nl-NL" dirty="0" err="1"/>
              <a:t>title</a:t>
            </a:r>
            <a:r>
              <a:rPr kumimoji="0" lang="nl-NL" dirty="0"/>
              <a:t> </a:t>
            </a:r>
            <a:r>
              <a:rPr kumimoji="0" lang="nl-NL" dirty="0" err="1"/>
              <a:t>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l-NL" dirty="0"/>
              <a:t>Click </a:t>
            </a:r>
            <a:r>
              <a:rPr kumimoji="0" lang="nl-NL" dirty="0" err="1"/>
              <a:t>to</a:t>
            </a:r>
            <a:r>
              <a:rPr kumimoji="0" lang="nl-NL" dirty="0"/>
              <a:t> </a:t>
            </a:r>
            <a:r>
              <a:rPr kumimoji="0" lang="nl-NL" dirty="0" err="1"/>
              <a:t>edit</a:t>
            </a:r>
            <a:r>
              <a:rPr kumimoji="0" lang="nl-NL" dirty="0"/>
              <a:t> Master </a:t>
            </a:r>
            <a:r>
              <a:rPr kumimoji="0" lang="nl-NL" dirty="0" err="1"/>
              <a:t>subtitle</a:t>
            </a:r>
            <a:r>
              <a:rPr kumimoji="0" lang="nl-NL" dirty="0"/>
              <a:t> </a:t>
            </a:r>
            <a:r>
              <a:rPr kumimoji="0" lang="nl-NL" dirty="0" err="1"/>
              <a:t>style</a:t>
            </a:r>
            <a:endParaRPr kumimoji="0"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16507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23A271A1-F6D6-438B-A432-4747EE7ECD40}" type="datetimeFigureOut">
              <a:rPr lang="en-US" smtClean="0"/>
              <a:pPr algn="ctr" eaLnBrk="1" latinLnBrk="0" hangingPunct="1"/>
              <a:t>11/28/2019</a:t>
            </a:fld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26" name="Picture 25" descr="IMG_034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730" y="234467"/>
            <a:ext cx="2268000" cy="1701001"/>
          </a:xfrm>
          <a:prstGeom prst="rect">
            <a:avLst/>
          </a:prstGeom>
        </p:spPr>
      </p:pic>
      <p:pic>
        <p:nvPicPr>
          <p:cNvPr id="27" name="Picture 26" descr="bridge gule valley1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912" y="4049172"/>
            <a:ext cx="2268000" cy="1701000"/>
          </a:xfrm>
          <a:prstGeom prst="rect">
            <a:avLst/>
          </a:prstGeom>
        </p:spPr>
      </p:pic>
      <p:pic>
        <p:nvPicPr>
          <p:cNvPr id="32" name="Picture 31" descr="IMG_0664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912" y="2111310"/>
            <a:ext cx="2268000" cy="17010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/>
              <a:t>Click to edit Master text styles</a:t>
            </a:r>
          </a:p>
          <a:p>
            <a:pPr lvl="1" eaLnBrk="1" latinLnBrk="0" hangingPunct="1"/>
            <a:r>
              <a:rPr lang="nl-NL"/>
              <a:t>Second level</a:t>
            </a:r>
          </a:p>
          <a:p>
            <a:pPr lvl="2" eaLnBrk="1" latinLnBrk="0" hangingPunct="1"/>
            <a:r>
              <a:rPr lang="nl-NL"/>
              <a:t>Third level</a:t>
            </a:r>
          </a:p>
          <a:p>
            <a:pPr lvl="3" eaLnBrk="1" latinLnBrk="0" hangingPunct="1"/>
            <a:r>
              <a:rPr lang="nl-NL"/>
              <a:t>Fourth level</a:t>
            </a:r>
          </a:p>
          <a:p>
            <a:pPr lvl="4" eaLnBrk="1" latinLnBrk="0" hangingPunct="1"/>
            <a:r>
              <a:rPr lang="nl-NL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F9461-E3EB-40CD-B93F-E5CBBBD8E0BA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A7543-9AAE-4E9F-B28C-4FCCFD07D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nl-NL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nl-NL"/>
              <a:t>Click to edit Master text styles</a:t>
            </a:r>
          </a:p>
          <a:p>
            <a:pPr lvl="1" eaLnBrk="1" latinLnBrk="0" hangingPunct="1"/>
            <a:r>
              <a:rPr lang="nl-NL"/>
              <a:t>Second level</a:t>
            </a:r>
          </a:p>
          <a:p>
            <a:pPr lvl="2" eaLnBrk="1" latinLnBrk="0" hangingPunct="1"/>
            <a:r>
              <a:rPr lang="nl-NL"/>
              <a:t>Third level</a:t>
            </a:r>
          </a:p>
          <a:p>
            <a:pPr lvl="3" eaLnBrk="1" latinLnBrk="0" hangingPunct="1"/>
            <a:r>
              <a:rPr lang="nl-NL"/>
              <a:t>Fourth level</a:t>
            </a:r>
          </a:p>
          <a:p>
            <a:pPr lvl="4" eaLnBrk="1" latinLnBrk="0" hangingPunct="1"/>
            <a:r>
              <a:rPr lang="nl-NL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60578FA3-38AD-400D-A4D2-18E8EF129E5F}" type="datetime1">
              <a:rPr lang="en-US" smtClean="0"/>
              <a:pPr/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kumimoji="0" lang="nl-NL" dirty="0"/>
              <a:t>Click </a:t>
            </a:r>
            <a:r>
              <a:rPr kumimoji="0" lang="nl-NL" dirty="0" err="1"/>
              <a:t>to</a:t>
            </a:r>
            <a:r>
              <a:rPr kumimoji="0" lang="nl-NL" dirty="0"/>
              <a:t> </a:t>
            </a:r>
            <a:r>
              <a:rPr kumimoji="0" lang="nl-NL" dirty="0" err="1"/>
              <a:t>edit</a:t>
            </a:r>
            <a:r>
              <a:rPr kumimoji="0" lang="nl-NL" dirty="0"/>
              <a:t> Master </a:t>
            </a:r>
            <a:r>
              <a:rPr kumimoji="0" lang="nl-NL" dirty="0" err="1"/>
              <a:t>title</a:t>
            </a:r>
            <a:r>
              <a:rPr kumimoji="0" lang="nl-NL" dirty="0"/>
              <a:t> </a:t>
            </a:r>
            <a:r>
              <a:rPr kumimoji="0" lang="nl-NL" dirty="0" err="1"/>
              <a:t>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>
            <a:lvl1pPr marL="320040" indent="-320040">
              <a:buClr>
                <a:schemeClr val="tx2"/>
              </a:buClr>
              <a:buSzPct val="80000"/>
              <a:buFont typeface="Wingdings" charset="2"/>
              <a:buChar char="§"/>
              <a:defRPr/>
            </a:lvl1pPr>
            <a:lvl2pPr marL="640080" indent="-274320">
              <a:buFont typeface="Wingdings" charset="2"/>
              <a:buChar char="§"/>
              <a:defRPr/>
            </a:lvl2pPr>
            <a:lvl3pPr marL="914400" indent="-228600">
              <a:buFont typeface="Wingdings" charset="2"/>
              <a:buChar char="§"/>
              <a:defRPr/>
            </a:lvl3pPr>
          </a:lstStyle>
          <a:p>
            <a:pPr lvl="0" eaLnBrk="1" latinLnBrk="0" hangingPunct="1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 eaLnBrk="1" latinLnBrk="0" hangingPunct="1"/>
            <a:r>
              <a:rPr lang="nl-NL" dirty="0"/>
              <a:t>Second level</a:t>
            </a:r>
          </a:p>
          <a:p>
            <a:pPr lvl="2" eaLnBrk="1" latinLnBrk="0" hangingPunct="1"/>
            <a:r>
              <a:rPr lang="nl-NL" dirty="0" err="1"/>
              <a:t>Third</a:t>
            </a:r>
            <a:r>
              <a:rPr lang="nl-NL" dirty="0"/>
              <a:t>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l-NL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nl-NL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8BBF0-342D-409A-9C0A-B1B451E92883}" type="datetime1">
              <a:rPr lang="en-US" smtClean="0"/>
              <a:pPr/>
              <a:t>11/28/2019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nl-NL"/>
              <a:t>Click to edit Master text styles</a:t>
            </a:r>
          </a:p>
          <a:p>
            <a:pPr lvl="1" eaLnBrk="1" latinLnBrk="0" hangingPunct="1"/>
            <a:r>
              <a:rPr lang="nl-NL"/>
              <a:t>Second level</a:t>
            </a:r>
          </a:p>
          <a:p>
            <a:pPr lvl="2" eaLnBrk="1" latinLnBrk="0" hangingPunct="1"/>
            <a:r>
              <a:rPr lang="nl-NL"/>
              <a:t>Third level</a:t>
            </a:r>
          </a:p>
          <a:p>
            <a:pPr lvl="3" eaLnBrk="1" latinLnBrk="0" hangingPunct="1"/>
            <a:r>
              <a:rPr lang="nl-NL"/>
              <a:t>Fourth level</a:t>
            </a:r>
          </a:p>
          <a:p>
            <a:pPr lvl="4" eaLnBrk="1" latinLnBrk="0" hangingPunct="1"/>
            <a:r>
              <a:rPr lang="nl-NL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nl-NL"/>
              <a:t>Click to edit Master text styles</a:t>
            </a:r>
          </a:p>
          <a:p>
            <a:pPr lvl="1" eaLnBrk="1" latinLnBrk="0" hangingPunct="1"/>
            <a:r>
              <a:rPr lang="nl-NL"/>
              <a:t>Second level</a:t>
            </a:r>
          </a:p>
          <a:p>
            <a:pPr lvl="2" eaLnBrk="1" latinLnBrk="0" hangingPunct="1"/>
            <a:r>
              <a:rPr lang="nl-NL"/>
              <a:t>Third level</a:t>
            </a:r>
          </a:p>
          <a:p>
            <a:pPr lvl="3" eaLnBrk="1" latinLnBrk="0" hangingPunct="1"/>
            <a:r>
              <a:rPr lang="nl-NL"/>
              <a:t>Fourth level</a:t>
            </a:r>
          </a:p>
          <a:p>
            <a:pPr lvl="4" eaLnBrk="1" latinLnBrk="0" hangingPunct="1"/>
            <a:r>
              <a:rPr lang="nl-NL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45DA190-4BDC-4D39-B5BB-A14B3E8B1B3D}" type="datetime1">
              <a:rPr lang="en-US" smtClean="0"/>
              <a:pPr/>
              <a:t>11/28/2019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nl-NL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nl-NL"/>
              <a:t>Click to edit Master text styles</a:t>
            </a:r>
          </a:p>
          <a:p>
            <a:pPr lvl="1" eaLnBrk="1" latinLnBrk="0" hangingPunct="1"/>
            <a:r>
              <a:rPr lang="nl-NL"/>
              <a:t>Second level</a:t>
            </a:r>
          </a:p>
          <a:p>
            <a:pPr lvl="2" eaLnBrk="1" latinLnBrk="0" hangingPunct="1"/>
            <a:r>
              <a:rPr lang="nl-NL"/>
              <a:t>Third level</a:t>
            </a:r>
          </a:p>
          <a:p>
            <a:pPr lvl="3" eaLnBrk="1" latinLnBrk="0" hangingPunct="1"/>
            <a:r>
              <a:rPr lang="nl-NL"/>
              <a:t>Fourth level</a:t>
            </a:r>
          </a:p>
          <a:p>
            <a:pPr lvl="4" eaLnBrk="1" latinLnBrk="0" hangingPunct="1"/>
            <a:r>
              <a:rPr lang="nl-NL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nl-NL"/>
              <a:t>Click to edit Master text styles</a:t>
            </a:r>
          </a:p>
          <a:p>
            <a:pPr lvl="1" eaLnBrk="1" latinLnBrk="0" hangingPunct="1"/>
            <a:r>
              <a:rPr lang="nl-NL"/>
              <a:t>Second level</a:t>
            </a:r>
          </a:p>
          <a:p>
            <a:pPr lvl="2" eaLnBrk="1" latinLnBrk="0" hangingPunct="1"/>
            <a:r>
              <a:rPr lang="nl-NL"/>
              <a:t>Third level</a:t>
            </a:r>
          </a:p>
          <a:p>
            <a:pPr lvl="3" eaLnBrk="1" latinLnBrk="0" hangingPunct="1"/>
            <a:r>
              <a:rPr lang="nl-NL"/>
              <a:t>Fourth level</a:t>
            </a:r>
          </a:p>
          <a:p>
            <a:pPr lvl="4" eaLnBrk="1" latinLnBrk="0" hangingPunct="1"/>
            <a:r>
              <a:rPr lang="nl-NL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81D52F2-9B11-4FC0-9217-7D20B3AC9849}" type="datetime1">
              <a:rPr lang="en-US" smtClean="0"/>
              <a:pPr/>
              <a:t>11/28/2019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nl-NL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nl-NL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3737-8506-438E-ABC0-0BE7E06DCCA6}" type="datetime1">
              <a:rPr lang="en-US" smtClean="0"/>
              <a:pPr/>
              <a:t>11/28/2019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58AA-1C84-40C9-BFEE-631CCB17636C}" type="datetime1">
              <a:rPr lang="en-US" smtClean="0"/>
              <a:pPr/>
              <a:t>11/28/2019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nl-NL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42C1-4E96-413B-B72E-6C4B39D85C9D}" type="datetime1">
              <a:rPr lang="en-US" smtClean="0"/>
              <a:pPr/>
              <a:t>11/28/2019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nl-NL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nl-NL"/>
              <a:t>Click to edit Master text styles</a:t>
            </a:r>
          </a:p>
          <a:p>
            <a:pPr lvl="1" eaLnBrk="1" latinLnBrk="0" hangingPunct="1"/>
            <a:r>
              <a:rPr lang="nl-NL"/>
              <a:t>Second level</a:t>
            </a:r>
          </a:p>
          <a:p>
            <a:pPr lvl="2" eaLnBrk="1" latinLnBrk="0" hangingPunct="1"/>
            <a:r>
              <a:rPr lang="nl-NL"/>
              <a:t>Third level</a:t>
            </a:r>
          </a:p>
          <a:p>
            <a:pPr lvl="3" eaLnBrk="1" latinLnBrk="0" hangingPunct="1"/>
            <a:r>
              <a:rPr lang="nl-NL"/>
              <a:t>Fourth level</a:t>
            </a:r>
          </a:p>
          <a:p>
            <a:pPr lvl="4" eaLnBrk="1" latinLnBrk="0" hangingPunct="1"/>
            <a:r>
              <a:rPr lang="nl-NL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nl-NL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nl-NL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F0542AA2-D442-471A-9D69-80392E1E581D}" type="datetime1">
              <a:rPr lang="en-US" smtClean="0"/>
              <a:pPr/>
              <a:t>11/28/2019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nl-NL"/>
              <a:t>Drag picture to placeholder or click icon to add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nl-NL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 dirty="0"/>
              <a:t>Click </a:t>
            </a:r>
            <a:r>
              <a:rPr kumimoji="0" lang="nl-NL" dirty="0" err="1"/>
              <a:t>to</a:t>
            </a:r>
            <a:r>
              <a:rPr kumimoji="0" lang="nl-NL" dirty="0"/>
              <a:t> </a:t>
            </a:r>
            <a:r>
              <a:rPr kumimoji="0" lang="nl-NL" dirty="0" err="1"/>
              <a:t>edit</a:t>
            </a:r>
            <a:r>
              <a:rPr kumimoji="0" lang="nl-NL" dirty="0"/>
              <a:t> Master </a:t>
            </a:r>
            <a:r>
              <a:rPr kumimoji="0" lang="nl-NL" dirty="0" err="1"/>
              <a:t>text</a:t>
            </a:r>
            <a:r>
              <a:rPr kumimoji="0" lang="nl-NL" dirty="0"/>
              <a:t> </a:t>
            </a:r>
            <a:r>
              <a:rPr kumimoji="0" lang="nl-NL" dirty="0" err="1"/>
              <a:t>styles</a:t>
            </a:r>
            <a:endParaRPr kumimoji="0" lang="nl-NL" dirty="0"/>
          </a:p>
          <a:p>
            <a:pPr lvl="1" eaLnBrk="1" latinLnBrk="0" hangingPunct="1"/>
            <a:r>
              <a:rPr kumimoji="0" lang="nl-NL" dirty="0"/>
              <a:t>Second level</a:t>
            </a:r>
          </a:p>
          <a:p>
            <a:pPr lvl="2" eaLnBrk="1" latinLnBrk="0" hangingPunct="1"/>
            <a:r>
              <a:rPr kumimoji="0" lang="nl-NL" dirty="0" err="1"/>
              <a:t>Third</a:t>
            </a:r>
            <a:r>
              <a:rPr kumimoji="0" lang="nl-NL" dirty="0"/>
              <a:t> level</a:t>
            </a:r>
          </a:p>
          <a:p>
            <a:pPr lvl="3" eaLnBrk="1" latinLnBrk="0" hangingPunct="1"/>
            <a:r>
              <a:rPr kumimoji="0" lang="nl-NL" dirty="0" err="1"/>
              <a:t>Fourth</a:t>
            </a:r>
            <a:r>
              <a:rPr kumimoji="0" lang="nl-NL" dirty="0"/>
              <a:t> level</a:t>
            </a:r>
          </a:p>
          <a:p>
            <a:pPr lvl="4" eaLnBrk="1" latinLnBrk="0" hangingPunct="1"/>
            <a:r>
              <a:rPr kumimoji="0" lang="nl-NL" dirty="0" err="1"/>
              <a:t>Fifth</a:t>
            </a:r>
            <a:r>
              <a:rPr kumimoji="0" lang="nl-NL" dirty="0"/>
              <a:t>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C43563C-D9B3-4432-B336-144C997D6215}" type="datetime1">
              <a:rPr lang="en-US" smtClean="0"/>
              <a:pPr/>
              <a:t>11/28/2019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tiff"/><Relationship Id="rId4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362200" y="1899138"/>
            <a:ext cx="6705600" cy="3779767"/>
          </a:xfrm>
        </p:spPr>
        <p:txBody>
          <a:bodyPr>
            <a:normAutofit/>
          </a:bodyPr>
          <a:lstStyle/>
          <a:p>
            <a:r>
              <a:rPr lang="en-US" dirty="0"/>
              <a:t>road water management for Resilience </a:t>
            </a:r>
            <a:br>
              <a:rPr lang="en-US" dirty="0"/>
            </a:br>
            <a:br>
              <a:rPr lang="en-US" sz="3600" dirty="0"/>
            </a:br>
            <a:br>
              <a:rPr lang="en-US" sz="3600" dirty="0"/>
            </a:br>
            <a:r>
              <a:rPr lang="en-US" sz="2200" dirty="0"/>
              <a:t>hgaliwango@metameta.nl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2049592" y="6093525"/>
            <a:ext cx="6705600" cy="685800"/>
          </a:xfrm>
        </p:spPr>
        <p:txBody>
          <a:bodyPr>
            <a:normAutofit fontScale="92500" lnSpcReduction="20000"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28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    </a:t>
            </a:r>
            <a:endParaRPr lang="en-US" dirty="0"/>
          </a:p>
        </p:txBody>
      </p:sp>
      <p:pic>
        <p:nvPicPr>
          <p:cNvPr id="5" name="Afbeelding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433912"/>
            <a:ext cx="2459576" cy="136301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435" y="479853"/>
            <a:ext cx="2110641" cy="1004665"/>
          </a:xfrm>
          <a:prstGeom prst="rect">
            <a:avLst/>
          </a:prstGeom>
        </p:spPr>
      </p:pic>
      <p:pic>
        <p:nvPicPr>
          <p:cNvPr id="9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852" y="628982"/>
            <a:ext cx="1966706" cy="609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4FCB00-04C7-C244-9158-B12ECB756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3471" y="1713021"/>
            <a:ext cx="1470058" cy="8495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2FFB82-34AE-6547-9B70-04C9D86949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86" y="1674038"/>
            <a:ext cx="33147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63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Three Approaches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ClrTx/>
              <a:buFont typeface="+mj-lt"/>
              <a:buAutoNum type="arabicPeriod"/>
            </a:pPr>
            <a:r>
              <a:rPr lang="nl-NL" dirty="0"/>
              <a:t>Making </a:t>
            </a:r>
            <a:r>
              <a:rPr lang="nl-NL" dirty="0" err="1"/>
              <a:t>use</a:t>
            </a:r>
            <a:r>
              <a:rPr lang="nl-NL" dirty="0"/>
              <a:t> of the </a:t>
            </a:r>
            <a:r>
              <a:rPr lang="nl-NL" dirty="0" err="1"/>
              <a:t>road</a:t>
            </a:r>
            <a:r>
              <a:rPr lang="nl-NL" dirty="0"/>
              <a:t> as </a:t>
            </a:r>
            <a:r>
              <a:rPr lang="nl-NL" dirty="0" err="1"/>
              <a:t>it</a:t>
            </a:r>
            <a:r>
              <a:rPr lang="nl-NL" dirty="0"/>
              <a:t> is </a:t>
            </a:r>
            <a:r>
              <a:rPr lang="nl-NL" dirty="0" err="1"/>
              <a:t>for</a:t>
            </a:r>
            <a:r>
              <a:rPr lang="nl-NL" dirty="0"/>
              <a:t> water management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nl-NL" dirty="0" err="1"/>
              <a:t>Modifying</a:t>
            </a:r>
            <a:r>
              <a:rPr lang="nl-NL" dirty="0"/>
              <a:t> design of the </a:t>
            </a:r>
            <a:r>
              <a:rPr lang="nl-NL" dirty="0" err="1"/>
              <a:t>road</a:t>
            </a:r>
            <a:endParaRPr lang="nl-NL" dirty="0"/>
          </a:p>
          <a:p>
            <a:pPr marL="514350" indent="-514350">
              <a:buClrTx/>
              <a:buFont typeface="+mj-lt"/>
              <a:buAutoNum type="arabicPeriod"/>
            </a:pPr>
            <a:r>
              <a:rPr lang="nl-NL" dirty="0" err="1"/>
              <a:t>Additional</a:t>
            </a:r>
            <a:r>
              <a:rPr lang="nl-NL" dirty="0"/>
              <a:t> </a:t>
            </a:r>
            <a:r>
              <a:rPr lang="nl-NL" dirty="0" err="1"/>
              <a:t>measures</a:t>
            </a:r>
            <a:r>
              <a:rPr lang="nl-NL" dirty="0"/>
              <a:t> &amp; </a:t>
            </a:r>
            <a:r>
              <a:rPr lang="nl-NL" dirty="0" err="1"/>
              <a:t>opportunities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116" y="4081861"/>
            <a:ext cx="3424037" cy="201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27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866" y="6296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nl-NL" sz="4000" dirty="0"/>
              <a:t>Different techniques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6133"/>
          </a:xfrm>
        </p:spPr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nl-NL" sz="3600" u="sng" dirty="0" err="1"/>
              <a:t>Adapting</a:t>
            </a:r>
            <a:r>
              <a:rPr lang="nl-NL" sz="3600" u="sng" dirty="0"/>
              <a:t> </a:t>
            </a:r>
            <a:r>
              <a:rPr lang="nl-NL" sz="3600" u="sng" dirty="0" err="1"/>
              <a:t>to</a:t>
            </a:r>
            <a:r>
              <a:rPr lang="nl-NL" sz="3600" u="sng" dirty="0"/>
              <a:t> </a:t>
            </a:r>
            <a:r>
              <a:rPr lang="nl-NL" sz="3600" u="sng" dirty="0" err="1"/>
              <a:t>changed</a:t>
            </a:r>
            <a:r>
              <a:rPr lang="nl-NL" sz="3600" u="sng" dirty="0"/>
              <a:t> </a:t>
            </a:r>
            <a:r>
              <a:rPr lang="nl-NL" sz="3600" u="sng" dirty="0" err="1"/>
              <a:t>road</a:t>
            </a:r>
            <a:r>
              <a:rPr lang="nl-NL" sz="3600" u="sng" dirty="0"/>
              <a:t> run-off</a:t>
            </a:r>
          </a:p>
          <a:p>
            <a:pPr marL="1371600" lvl="1" indent="-914400">
              <a:buFont typeface="+mj-lt"/>
              <a:buAutoNum type="arabicPeriod"/>
            </a:pPr>
            <a:r>
              <a:rPr lang="nl-NL" sz="2800" dirty="0" err="1"/>
              <a:t>Spreading</a:t>
            </a:r>
            <a:r>
              <a:rPr lang="nl-NL" sz="2800" dirty="0"/>
              <a:t> water </a:t>
            </a:r>
            <a:r>
              <a:rPr lang="nl-NL" sz="2800" dirty="0" err="1"/>
              <a:t>from</a:t>
            </a:r>
            <a:r>
              <a:rPr lang="nl-NL" sz="2800" dirty="0"/>
              <a:t> </a:t>
            </a:r>
            <a:r>
              <a:rPr lang="nl-NL" sz="2800" dirty="0" err="1"/>
              <a:t>road</a:t>
            </a:r>
            <a:r>
              <a:rPr lang="nl-NL" sz="2800" dirty="0"/>
              <a:t> </a:t>
            </a:r>
            <a:r>
              <a:rPr lang="nl-NL" sz="2800" dirty="0" err="1"/>
              <a:t>surface</a:t>
            </a:r>
            <a:endParaRPr lang="nl-NL" sz="2800" dirty="0"/>
          </a:p>
          <a:p>
            <a:pPr marL="1371600" lvl="1" indent="-914400">
              <a:buFont typeface="+mj-lt"/>
              <a:buAutoNum type="arabicPeriod"/>
            </a:pPr>
            <a:r>
              <a:rPr lang="nl-NL" sz="2800" dirty="0" err="1"/>
              <a:t>Harvesting</a:t>
            </a:r>
            <a:r>
              <a:rPr lang="nl-NL" sz="2800" dirty="0"/>
              <a:t> water </a:t>
            </a:r>
            <a:r>
              <a:rPr lang="nl-NL" sz="2800" dirty="0" err="1"/>
              <a:t>from</a:t>
            </a:r>
            <a:r>
              <a:rPr lang="nl-NL" sz="2800" dirty="0"/>
              <a:t> </a:t>
            </a:r>
            <a:r>
              <a:rPr lang="nl-NL" sz="2800" dirty="0" err="1"/>
              <a:t>culverts</a:t>
            </a:r>
            <a:r>
              <a:rPr lang="nl-NL" sz="2800" dirty="0"/>
              <a:t>, side drains </a:t>
            </a:r>
            <a:r>
              <a:rPr lang="nl-NL" sz="2800" dirty="0" err="1"/>
              <a:t>and</a:t>
            </a:r>
            <a:r>
              <a:rPr lang="nl-NL" sz="2800" dirty="0"/>
              <a:t> </a:t>
            </a:r>
            <a:r>
              <a:rPr lang="nl-NL" sz="2800" dirty="0" err="1"/>
              <a:t>depressions</a:t>
            </a:r>
            <a:endParaRPr lang="nl-NL" sz="2800" dirty="0"/>
          </a:p>
          <a:p>
            <a:pPr marL="2103120" lvl="3" indent="-9144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nl-NL" sz="2400" dirty="0" err="1"/>
              <a:t>Converted</a:t>
            </a:r>
            <a:r>
              <a:rPr lang="nl-NL" sz="2400" dirty="0"/>
              <a:t> </a:t>
            </a:r>
            <a:r>
              <a:rPr lang="nl-NL" sz="2400" dirty="0" err="1"/>
              <a:t>borrow</a:t>
            </a:r>
            <a:r>
              <a:rPr lang="nl-NL" sz="2400" dirty="0"/>
              <a:t> pits</a:t>
            </a:r>
          </a:p>
          <a:p>
            <a:pPr marL="2103120" lvl="3" indent="-9144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nl-NL" sz="2400" dirty="0" err="1"/>
              <a:t>Infiltration</a:t>
            </a:r>
            <a:r>
              <a:rPr lang="nl-NL" sz="2400" dirty="0"/>
              <a:t> </a:t>
            </a:r>
            <a:r>
              <a:rPr lang="nl-NL" sz="2400" dirty="0" err="1"/>
              <a:t>ponds</a:t>
            </a:r>
            <a:endParaRPr lang="nl-NL" sz="2400" dirty="0"/>
          </a:p>
          <a:p>
            <a:pPr marL="2103120" lvl="3" indent="-9144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nl-NL" sz="2400" dirty="0" err="1"/>
              <a:t>Infiltration</a:t>
            </a:r>
            <a:r>
              <a:rPr lang="nl-NL" sz="2400" dirty="0"/>
              <a:t> </a:t>
            </a:r>
            <a:r>
              <a:rPr lang="nl-NL" sz="2400" dirty="0" err="1"/>
              <a:t>trenches</a:t>
            </a:r>
            <a:r>
              <a:rPr lang="nl-NL" sz="2400" dirty="0"/>
              <a:t>/ pits</a:t>
            </a:r>
          </a:p>
          <a:p>
            <a:pPr marL="2103120" lvl="3" indent="-9144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nl-NL" sz="2400" dirty="0" err="1"/>
              <a:t>Swallows</a:t>
            </a:r>
            <a:endParaRPr lang="nl-NL" sz="2400" dirty="0"/>
          </a:p>
          <a:p>
            <a:pPr marL="2103120" lvl="3" indent="-9144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nl-NL" sz="2400" dirty="0" err="1"/>
              <a:t>Diversions</a:t>
            </a:r>
            <a:r>
              <a:rPr lang="nl-NL" sz="2400" dirty="0"/>
              <a:t>/</a:t>
            </a:r>
            <a:r>
              <a:rPr lang="nl-NL" sz="2400" dirty="0" err="1"/>
              <a:t>cutoffs</a:t>
            </a:r>
            <a:r>
              <a:rPr lang="nl-NL" sz="2400" dirty="0"/>
              <a:t>/</a:t>
            </a:r>
            <a:r>
              <a:rPr lang="nl-NL" sz="2400" dirty="0" err="1"/>
              <a:t>trenches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farm</a:t>
            </a:r>
          </a:p>
          <a:p>
            <a:pPr marL="1371600" lvl="1" indent="-914400">
              <a:buFont typeface="+mj-lt"/>
              <a:buAutoNum type="arabicPeriod"/>
            </a:pPr>
            <a:r>
              <a:rPr lang="nl-NL" sz="2800" dirty="0" err="1"/>
              <a:t>Gully</a:t>
            </a:r>
            <a:r>
              <a:rPr lang="nl-NL" sz="2800" dirty="0"/>
              <a:t> plugging </a:t>
            </a:r>
            <a:r>
              <a:rPr lang="nl-NL" sz="2800" dirty="0" err="1"/>
              <a:t>for</a:t>
            </a:r>
            <a:r>
              <a:rPr lang="nl-NL" sz="2800" dirty="0"/>
              <a:t> </a:t>
            </a:r>
            <a:r>
              <a:rPr lang="nl-NL" sz="2800" dirty="0" err="1"/>
              <a:t>recharge</a:t>
            </a:r>
            <a:endParaRPr lang="nl-NL" sz="2800" dirty="0"/>
          </a:p>
          <a:p>
            <a:pPr marL="1371600" lvl="1" indent="-914400">
              <a:buFont typeface="+mj-lt"/>
              <a:buAutoNum type="arabicPeriod"/>
            </a:pPr>
            <a:r>
              <a:rPr lang="nl-NL" sz="2800" dirty="0"/>
              <a:t>Spring </a:t>
            </a:r>
            <a:r>
              <a:rPr lang="nl-NL" sz="2800" dirty="0" err="1"/>
              <a:t>capture</a:t>
            </a:r>
            <a:endParaRPr lang="nl-NL" sz="2800" dirty="0"/>
          </a:p>
          <a:p>
            <a:pPr marL="514350" indent="-514350">
              <a:buAutoNum type="arabicParenBoth"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11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834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009043841"/>
              </p:ext>
            </p:extLst>
          </p:nvPr>
        </p:nvGraphicFramePr>
        <p:xfrm>
          <a:off x="369730" y="533400"/>
          <a:ext cx="8437386" cy="5791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3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0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8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01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49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961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 dirty="0">
                          <a:effectLst/>
                        </a:rPr>
                        <a:t> Road water</a:t>
                      </a:r>
                      <a:r>
                        <a:rPr lang="en-GB" sz="2000" spc="-20" baseline="0" dirty="0">
                          <a:effectLst/>
                        </a:rPr>
                        <a:t> management technique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 dirty="0">
                          <a:effectLst/>
                        </a:rPr>
                        <a:t>Surface storage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 dirty="0">
                          <a:effectLst/>
                        </a:rPr>
                        <a:t>Soil moisture storage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 dirty="0">
                          <a:effectLst/>
                        </a:rPr>
                        <a:t>Shallow groundwater recharge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38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>
                          <a:effectLst/>
                        </a:rPr>
                        <a:t>1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>
                          <a:effectLst/>
                        </a:rPr>
                        <a:t>Flood water spreaders along road surfaces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 dirty="0">
                          <a:effectLst/>
                        </a:rPr>
                        <a:t>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38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>
                          <a:effectLst/>
                        </a:rPr>
                        <a:t>2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 dirty="0">
                          <a:effectLst/>
                        </a:rPr>
                        <a:t>Flood diversions from culverts and road drainage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 dirty="0">
                          <a:effectLst/>
                        </a:rPr>
                        <a:t>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 dirty="0">
                          <a:effectLst/>
                        </a:rPr>
                        <a:t>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38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>
                          <a:effectLst/>
                        </a:rPr>
                        <a:t>3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 dirty="0" err="1">
                          <a:effectLst/>
                        </a:rPr>
                        <a:t>Infliltration</a:t>
                      </a:r>
                      <a:r>
                        <a:rPr lang="en-GB" sz="2000" spc="-20" dirty="0">
                          <a:effectLst/>
                        </a:rPr>
                        <a:t> structures fed from road drainage 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 dirty="0">
                          <a:effectLst/>
                        </a:rPr>
                        <a:t>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38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>
                          <a:effectLst/>
                        </a:rPr>
                        <a:t>4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 dirty="0">
                          <a:effectLst/>
                        </a:rPr>
                        <a:t>Cascading irrigation from road drainage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30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>
                          <a:effectLst/>
                        </a:rPr>
                        <a:t>5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71450" algn="l"/>
                        </a:tabLst>
                      </a:pPr>
                      <a:r>
                        <a:rPr lang="en-GB" sz="2000" spc="-20" dirty="0">
                          <a:effectLst/>
                        </a:rPr>
                        <a:t>Surface storage fed from road drainage (borrow pits, ponds and cisterns)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71450" algn="l"/>
                        </a:tabLst>
                      </a:pPr>
                      <a:r>
                        <a:rPr lang="en-GB" sz="2000" spc="-20" dirty="0">
                          <a:effectLst/>
                        </a:rPr>
                        <a:t>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71450" algn="l"/>
                        </a:tabLst>
                      </a:pP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71450" algn="l"/>
                        </a:tabLst>
                      </a:pPr>
                      <a:r>
                        <a:rPr lang="en-GB" sz="2000" spc="-20" dirty="0">
                          <a:effectLst/>
                        </a:rPr>
                        <a:t>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23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>
                          <a:effectLst/>
                        </a:rPr>
                        <a:t>6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>
                          <a:effectLst/>
                        </a:rPr>
                        <a:t>Road bodies used as dams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 dirty="0">
                          <a:effectLst/>
                        </a:rPr>
                        <a:t>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38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>
                          <a:effectLst/>
                        </a:rPr>
                        <a:t>7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>
                          <a:effectLst/>
                        </a:rPr>
                        <a:t>Road crossings used as sand dams or as water spreading structures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 dirty="0">
                          <a:effectLst/>
                        </a:rPr>
                        <a:t>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91870" algn="l"/>
                        </a:tabLst>
                      </a:pPr>
                      <a:r>
                        <a:rPr lang="en-GB" sz="2000" spc="-20" dirty="0">
                          <a:effectLst/>
                        </a:rPr>
                        <a:t>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6350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866" y="6296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nl-NL" sz="4000" dirty="0"/>
              <a:t>Different </a:t>
            </a:r>
            <a:r>
              <a:rPr lang="nl-NL" sz="4000" dirty="0" err="1"/>
              <a:t>techniques</a:t>
            </a:r>
            <a:endParaRPr lang="nl-NL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6133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nl-NL" sz="3200" u="sng" dirty="0"/>
              <a:t>Optimizing </a:t>
            </a:r>
            <a:r>
              <a:rPr lang="nl-NL" sz="3200" u="sng" dirty="0" err="1"/>
              <a:t>road</a:t>
            </a:r>
            <a:r>
              <a:rPr lang="nl-NL" sz="3200" u="sng" dirty="0"/>
              <a:t> design </a:t>
            </a:r>
            <a:r>
              <a:rPr lang="nl-NL" sz="3200" u="sng" dirty="0" err="1"/>
              <a:t>for</a:t>
            </a:r>
            <a:r>
              <a:rPr lang="nl-NL" sz="3200" u="sng" dirty="0"/>
              <a:t> multiple </a:t>
            </a:r>
            <a:r>
              <a:rPr lang="nl-NL" sz="3200" u="sng" dirty="0" err="1"/>
              <a:t>functions</a:t>
            </a:r>
            <a:endParaRPr lang="nl-NL" sz="3200" u="sng" dirty="0"/>
          </a:p>
          <a:p>
            <a:pPr marL="1371600" lvl="1" indent="-914400">
              <a:buFont typeface="+mj-lt"/>
              <a:buAutoNum type="arabicPeriod"/>
            </a:pPr>
            <a:r>
              <a:rPr lang="nl-NL" sz="2800" dirty="0"/>
              <a:t>Irish </a:t>
            </a:r>
            <a:r>
              <a:rPr lang="nl-NL" sz="2800" dirty="0" err="1"/>
              <a:t>bridges</a:t>
            </a:r>
            <a:r>
              <a:rPr lang="nl-NL" sz="2800" dirty="0"/>
              <a:t>/</a:t>
            </a:r>
            <a:r>
              <a:rPr lang="nl-NL" sz="2800" dirty="0" err="1"/>
              <a:t>drifts</a:t>
            </a:r>
            <a:r>
              <a:rPr lang="nl-NL" sz="2800" dirty="0"/>
              <a:t>/low </a:t>
            </a:r>
            <a:r>
              <a:rPr lang="nl-NL" sz="2800" dirty="0" err="1"/>
              <a:t>causeways</a:t>
            </a:r>
            <a:endParaRPr lang="nl-NL" sz="2800" dirty="0"/>
          </a:p>
          <a:p>
            <a:pPr marL="1645920" lvl="2" indent="-914400">
              <a:buFont typeface="Wingdings" panose="05000000000000000000" pitchFamily="2" charset="2"/>
              <a:buChar char="§"/>
            </a:pPr>
            <a:r>
              <a:rPr lang="nl-NL" sz="2500" dirty="0" err="1"/>
              <a:t>Flood</a:t>
            </a:r>
            <a:r>
              <a:rPr lang="nl-NL" sz="2500" dirty="0"/>
              <a:t> water </a:t>
            </a:r>
            <a:r>
              <a:rPr lang="nl-NL" sz="2500" dirty="0" err="1"/>
              <a:t>spreading</a:t>
            </a:r>
            <a:endParaRPr lang="nl-NL" sz="2500" dirty="0"/>
          </a:p>
          <a:p>
            <a:pPr marL="1645920" lvl="2" indent="-914400">
              <a:buFont typeface="Wingdings" panose="05000000000000000000" pitchFamily="2" charset="2"/>
              <a:buChar char="§"/>
            </a:pPr>
            <a:r>
              <a:rPr lang="nl-NL" sz="2500" dirty="0"/>
              <a:t>River bed </a:t>
            </a:r>
            <a:r>
              <a:rPr lang="nl-NL" sz="2500" dirty="0" err="1"/>
              <a:t>stabilization</a:t>
            </a:r>
            <a:endParaRPr lang="nl-NL" sz="2500" dirty="0"/>
          </a:p>
          <a:p>
            <a:pPr marL="1645920" lvl="2" indent="-914400">
              <a:buFont typeface="Wingdings" panose="05000000000000000000" pitchFamily="2" charset="2"/>
              <a:buChar char="§"/>
            </a:pPr>
            <a:r>
              <a:rPr lang="nl-NL" sz="2500" dirty="0" err="1"/>
              <a:t>Acting</a:t>
            </a:r>
            <a:r>
              <a:rPr lang="nl-NL" sz="2500" dirty="0"/>
              <a:t> as </a:t>
            </a:r>
            <a:r>
              <a:rPr lang="nl-NL" sz="2500" dirty="0" err="1"/>
              <a:t>sand</a:t>
            </a:r>
            <a:r>
              <a:rPr lang="nl-NL" sz="2500" dirty="0"/>
              <a:t> </a:t>
            </a:r>
            <a:r>
              <a:rPr lang="nl-NL" sz="2500" dirty="0" err="1"/>
              <a:t>dams</a:t>
            </a:r>
            <a:endParaRPr lang="nl-NL" sz="2500" dirty="0"/>
          </a:p>
          <a:p>
            <a:pPr marL="1371600" lvl="1" indent="-914400">
              <a:buFont typeface="+mj-lt"/>
              <a:buAutoNum type="arabicPeriod"/>
            </a:pPr>
            <a:r>
              <a:rPr lang="nl-NL" sz="2800" dirty="0" err="1"/>
              <a:t>Changing</a:t>
            </a:r>
            <a:r>
              <a:rPr lang="nl-NL" sz="2800" dirty="0"/>
              <a:t> </a:t>
            </a:r>
            <a:r>
              <a:rPr lang="nl-NL" sz="2800" dirty="0" err="1"/>
              <a:t>road</a:t>
            </a:r>
            <a:r>
              <a:rPr lang="nl-NL" sz="2800" dirty="0"/>
              <a:t> </a:t>
            </a:r>
            <a:r>
              <a:rPr lang="nl-NL" sz="2800" dirty="0" err="1"/>
              <a:t>alignment</a:t>
            </a:r>
            <a:r>
              <a:rPr lang="nl-NL" sz="2800" dirty="0"/>
              <a:t> </a:t>
            </a:r>
            <a:r>
              <a:rPr lang="nl-NL" sz="2800" dirty="0" err="1"/>
              <a:t>to</a:t>
            </a:r>
            <a:r>
              <a:rPr lang="nl-NL" sz="2800" dirty="0"/>
              <a:t> </a:t>
            </a:r>
            <a:r>
              <a:rPr lang="nl-NL" sz="2800" dirty="0" err="1"/>
              <a:t>recharge</a:t>
            </a:r>
            <a:r>
              <a:rPr lang="nl-NL" sz="2800" dirty="0"/>
              <a:t> </a:t>
            </a:r>
            <a:r>
              <a:rPr lang="nl-NL" sz="2800" dirty="0" err="1"/>
              <a:t>areas</a:t>
            </a:r>
            <a:endParaRPr lang="nl-NL" sz="2800" dirty="0"/>
          </a:p>
          <a:p>
            <a:pPr marL="1371600" lvl="1" indent="-914400">
              <a:buFont typeface="+mj-lt"/>
              <a:buAutoNum type="arabicPeriod"/>
            </a:pPr>
            <a:r>
              <a:rPr lang="nl-NL" sz="2800" dirty="0" err="1"/>
              <a:t>Optimize</a:t>
            </a:r>
            <a:r>
              <a:rPr lang="nl-NL" sz="2800" dirty="0"/>
              <a:t> </a:t>
            </a:r>
            <a:r>
              <a:rPr lang="nl-NL" sz="2800" dirty="0" err="1"/>
              <a:t>culvert</a:t>
            </a:r>
            <a:r>
              <a:rPr lang="nl-NL" sz="2800" dirty="0"/>
              <a:t> </a:t>
            </a:r>
            <a:r>
              <a:rPr lang="nl-NL" sz="2800" dirty="0" err="1"/>
              <a:t>location</a:t>
            </a:r>
            <a:endParaRPr lang="nl-NL" sz="2800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13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15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0"/>
            <a:ext cx="8153400" cy="493295"/>
          </a:xfrm>
        </p:spPr>
        <p:txBody>
          <a:bodyPr>
            <a:normAutofit fontScale="90000"/>
          </a:bodyPr>
          <a:lstStyle/>
          <a:p>
            <a:r>
              <a:rPr lang="nl-NL" dirty="0" err="1"/>
              <a:t>Collecting</a:t>
            </a:r>
            <a:r>
              <a:rPr lang="nl-NL" dirty="0"/>
              <a:t> water </a:t>
            </a:r>
            <a:r>
              <a:rPr lang="nl-NL" dirty="0" err="1"/>
              <a:t>from</a:t>
            </a:r>
            <a:r>
              <a:rPr lang="nl-NL" dirty="0"/>
              <a:t> a </a:t>
            </a:r>
            <a:r>
              <a:rPr lang="nl-NL" dirty="0" err="1"/>
              <a:t>culvert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-69729" y="493295"/>
            <a:ext cx="9213729" cy="625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78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58248-7D47-456A-80E6-C41DBF58F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CF745-BD2A-4FDF-8527-11502B3659B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460FA4-194B-4388-A02D-4B533CC5C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73" y="218974"/>
            <a:ext cx="8315432" cy="623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90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84221"/>
            <a:ext cx="8153400" cy="577848"/>
          </a:xfrm>
        </p:spPr>
        <p:txBody>
          <a:bodyPr>
            <a:normAutofit fontScale="90000"/>
          </a:bodyPr>
          <a:lstStyle/>
          <a:p>
            <a:r>
              <a:rPr lang="nl-NL" dirty="0"/>
              <a:t>Water bars/rolling dips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06324" y="662070"/>
            <a:ext cx="8469551" cy="61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64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5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5"/>
          <a:stretch/>
        </p:blipFill>
        <p:spPr bwMode="auto">
          <a:xfrm>
            <a:off x="1655805" y="135924"/>
            <a:ext cx="5820032" cy="67220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3257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Non-</a:t>
            </a:r>
            <a:r>
              <a:rPr lang="nl-NL" dirty="0" err="1"/>
              <a:t>vented</a:t>
            </a:r>
            <a:r>
              <a:rPr lang="nl-NL" dirty="0"/>
              <a:t> drift/low </a:t>
            </a:r>
            <a:r>
              <a:rPr lang="nl-NL" dirty="0" err="1"/>
              <a:t>causeway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397" y="1660357"/>
            <a:ext cx="9137603" cy="4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01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Tijdelijke aanduiding voor inhoud 3">
            <a:extLst>
              <a:ext uri="{FF2B5EF4-FFF2-40B4-BE49-F238E27FC236}">
                <a16:creationId xmlns:a16="http://schemas.microsoft.com/office/drawing/2014/main" id="{844EC77D-5396-43E9-A4FC-DAFC920410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603" y="714723"/>
            <a:ext cx="5906744" cy="2953372"/>
          </a:xfrm>
          <a:prstGeom prst="rect">
            <a:avLst/>
          </a:prstGeom>
        </p:spPr>
      </p:pic>
      <p:sp>
        <p:nvSpPr>
          <p:cNvPr id="15" name="Tijdelijke aanduiding voor tekst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62100"/>
            <a:ext cx="7620000" cy="990600"/>
          </a:xfrm>
        </p:spPr>
        <p:txBody>
          <a:bodyPr>
            <a:normAutofit fontScale="90000"/>
          </a:bodyPr>
          <a:lstStyle/>
          <a:p>
            <a:pPr lvl="0"/>
            <a:br>
              <a:rPr lang="en-GB" sz="3100" dirty="0"/>
            </a:b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GB" sz="2800" dirty="0">
                <a:latin typeface="Times New Roman" pitchFamily="18" charset="0"/>
                <a:cs typeface="Times New Roman" pitchFamily="18" charset="0"/>
              </a:rPr>
            </a:b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GB" sz="3100" dirty="0"/>
            </a:br>
            <a:endParaRPr lang="en-GB" dirty="0"/>
          </a:p>
        </p:txBody>
      </p:sp>
      <p:pic>
        <p:nvPicPr>
          <p:cNvPr id="5" name="Picture 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5237" y="3746517"/>
            <a:ext cx="5194301" cy="3111482"/>
          </a:xfrm>
          <a:prstGeom prst="rect">
            <a:avLst/>
          </a:prstGeom>
          <a:noFill/>
          <a:ln w="9525">
            <a:solidFill>
              <a:srgbClr val="008CC0"/>
            </a:solidFill>
            <a:miter lim="800000"/>
            <a:headEnd/>
            <a:tailEnd/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4" y="3763682"/>
            <a:ext cx="4312174" cy="2999405"/>
          </a:xfrm>
          <a:prstGeom prst="rect">
            <a:avLst/>
          </a:prstGeom>
          <a:ln>
            <a:solidFill>
              <a:srgbClr val="008CC0"/>
            </a:solidFill>
          </a:ln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" y="872204"/>
            <a:ext cx="4312174" cy="2874313"/>
          </a:xfrm>
          <a:prstGeom prst="rect">
            <a:avLst/>
          </a:prstGeom>
          <a:ln>
            <a:solidFill>
              <a:srgbClr val="008CC0"/>
            </a:solidFill>
          </a:ln>
        </p:spPr>
      </p:pic>
      <p:sp>
        <p:nvSpPr>
          <p:cNvPr id="9" name="Tekstvak 8"/>
          <p:cNvSpPr txBox="1"/>
          <p:nvPr/>
        </p:nvSpPr>
        <p:spPr>
          <a:xfrm>
            <a:off x="5257800" y="635000"/>
            <a:ext cx="3447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Uganda: managing </a:t>
            </a:r>
            <a:r>
              <a:rPr lang="nl-NL" sz="1600" dirty="0" err="1">
                <a:solidFill>
                  <a:schemeClr val="bg1"/>
                </a:solidFill>
              </a:rPr>
              <a:t>rice</a:t>
            </a:r>
            <a:r>
              <a:rPr lang="nl-NL" sz="1600" dirty="0">
                <a:solidFill>
                  <a:schemeClr val="bg1"/>
                </a:solidFill>
              </a:rPr>
              <a:t> field </a:t>
            </a:r>
            <a:r>
              <a:rPr lang="nl-NL" sz="1600" dirty="0" err="1">
                <a:solidFill>
                  <a:schemeClr val="bg1"/>
                </a:solidFill>
              </a:rPr>
              <a:t>with</a:t>
            </a:r>
            <a:r>
              <a:rPr lang="nl-NL" sz="1600" dirty="0">
                <a:solidFill>
                  <a:schemeClr val="bg1"/>
                </a:solidFill>
              </a:rPr>
              <a:t> </a:t>
            </a:r>
            <a:r>
              <a:rPr lang="nl-NL" sz="1600" dirty="0" err="1">
                <a:solidFill>
                  <a:schemeClr val="bg1"/>
                </a:solidFill>
              </a:rPr>
              <a:t>roads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1676400" y="152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18" name="Titel 1"/>
          <p:cNvSpPr txBox="1">
            <a:spLocks/>
          </p:cNvSpPr>
          <p:nvPr/>
        </p:nvSpPr>
        <p:spPr>
          <a:xfrm>
            <a:off x="0" y="143708"/>
            <a:ext cx="9144000" cy="694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b="0" kern="1200" cap="none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/>
              <a:t>Uganda – IFDC </a:t>
            </a:r>
            <a:endParaRPr lang="nl-NL" sz="2800" b="1" dirty="0">
              <a:solidFill>
                <a:schemeClr val="bg1"/>
              </a:solidFill>
              <a:latin typeface="Tw Cen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085" y="3083021"/>
            <a:ext cx="3150518" cy="646331"/>
          </a:xfrm>
          <a:prstGeom prst="rect">
            <a:avLst/>
          </a:prstGeom>
          <a:solidFill>
            <a:srgbClr val="7F7F7F">
              <a:alpha val="47843"/>
            </a:srgbClr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FFFF"/>
                </a:solidFill>
              </a:rPr>
              <a:t>Training and demonstration to road side commuities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90095" y="3193017"/>
            <a:ext cx="3841435" cy="369332"/>
          </a:xfrm>
          <a:prstGeom prst="rect">
            <a:avLst/>
          </a:prstGeom>
          <a:solidFill>
            <a:srgbClr val="7F7F7F">
              <a:alpha val="47843"/>
            </a:srgbClr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FFFF"/>
                </a:solidFill>
              </a:rPr>
              <a:t>Mitre drain blocked by farmers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8965" y="6309000"/>
            <a:ext cx="3150518" cy="369332"/>
          </a:xfrm>
          <a:prstGeom prst="rect">
            <a:avLst/>
          </a:prstGeom>
          <a:solidFill>
            <a:srgbClr val="7F7F7F">
              <a:alpha val="47843"/>
            </a:srgbClr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FFFF"/>
                </a:solidFill>
              </a:rPr>
              <a:t>Community training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90095" y="5924176"/>
            <a:ext cx="3375622" cy="923330"/>
          </a:xfrm>
          <a:prstGeom prst="rect">
            <a:avLst/>
          </a:prstGeom>
          <a:solidFill>
            <a:srgbClr val="7F7F7F">
              <a:alpha val="47843"/>
            </a:srgbClr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FFFF"/>
                </a:solidFill>
              </a:rPr>
              <a:t>Kapchorwa: Borrow pit with potential of water harvesting can be turned into a storage pond</a:t>
            </a:r>
          </a:p>
        </p:txBody>
      </p:sp>
    </p:spTree>
    <p:extLst>
      <p:ext uri="{BB962C8B-B14F-4D97-AF65-F5344CB8AC3E}">
        <p14:creationId xmlns:p14="http://schemas.microsoft.com/office/powerpoint/2010/main" val="8551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solidFill>
                  <a:srgbClr val="0070C0"/>
                </a:solidFill>
              </a:rPr>
              <a:t>Dream and opportunity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8012" y="1600200"/>
            <a:ext cx="7616952" cy="4495800"/>
          </a:xfrm>
        </p:spPr>
        <p:txBody>
          <a:bodyPr/>
          <a:lstStyle/>
          <a:p>
            <a:r>
              <a:rPr lang="nl-NL" dirty="0"/>
              <a:t>- </a:t>
            </a:r>
            <a:r>
              <a:rPr lang="nl-NL" dirty="0" err="1"/>
              <a:t>To</a:t>
            </a:r>
            <a:r>
              <a:rPr lang="nl-NL" dirty="0"/>
              <a:t> have </a:t>
            </a:r>
            <a:r>
              <a:rPr lang="nl-NL" dirty="0" err="1"/>
              <a:t>roads</a:t>
            </a:r>
            <a:r>
              <a:rPr lang="nl-NL" dirty="0"/>
              <a:t> </a:t>
            </a:r>
            <a:r>
              <a:rPr lang="nl-NL" u="sng" dirty="0" err="1"/>
              <a:t>systematically</a:t>
            </a:r>
            <a:r>
              <a:rPr lang="nl-NL" dirty="0"/>
              <a:t> </a:t>
            </a:r>
            <a:r>
              <a:rPr lang="nl-NL" dirty="0" err="1"/>
              <a:t>used</a:t>
            </a:r>
            <a:r>
              <a:rPr lang="nl-NL" dirty="0"/>
              <a:t> </a:t>
            </a:r>
          </a:p>
          <a:p>
            <a:r>
              <a:rPr lang="nl-NL" dirty="0"/>
              <a:t>- </a:t>
            </a:r>
            <a:r>
              <a:rPr lang="nl-NL" dirty="0" err="1"/>
              <a:t>for</a:t>
            </a:r>
            <a:r>
              <a:rPr lang="nl-NL" dirty="0"/>
              <a:t> water </a:t>
            </a:r>
            <a:r>
              <a:rPr lang="nl-NL" u="sng" dirty="0"/>
              <a:t>recharge/retention, storage </a:t>
            </a:r>
          </a:p>
          <a:p>
            <a:r>
              <a:rPr lang="nl-NL" dirty="0"/>
              <a:t>- </a:t>
            </a:r>
            <a:r>
              <a:rPr lang="nl-NL" dirty="0" err="1"/>
              <a:t>and</a:t>
            </a:r>
            <a:r>
              <a:rPr lang="nl-NL" dirty="0"/>
              <a:t> water management </a:t>
            </a:r>
            <a:r>
              <a:rPr lang="nl-NL" u="sng" dirty="0"/>
              <a:t>all over the </a:t>
            </a:r>
            <a:r>
              <a:rPr lang="nl-NL" u="sng" dirty="0" err="1"/>
              <a:t>world</a:t>
            </a:r>
            <a:r>
              <a:rPr lang="nl-NL" dirty="0"/>
              <a:t>,</a:t>
            </a:r>
          </a:p>
          <a:p>
            <a:r>
              <a:rPr lang="nl-NL" dirty="0"/>
              <a:t>- </a:t>
            </a:r>
            <a:r>
              <a:rPr lang="nl-NL" dirty="0" err="1"/>
              <a:t>especially</a:t>
            </a:r>
            <a:r>
              <a:rPr lang="nl-NL" dirty="0"/>
              <a:t> in </a:t>
            </a:r>
            <a:r>
              <a:rPr lang="nl-NL" u="sng" dirty="0"/>
              <a:t>Sub Saharan Africa </a:t>
            </a:r>
            <a:r>
              <a:rPr lang="nl-NL" dirty="0"/>
              <a:t>and </a:t>
            </a:r>
            <a:r>
              <a:rPr lang="nl-NL" dirty="0" err="1"/>
              <a:t>Asia</a:t>
            </a:r>
            <a:r>
              <a:rPr lang="nl-NL" dirty="0"/>
              <a:t> </a:t>
            </a:r>
          </a:p>
          <a:p>
            <a:r>
              <a:rPr lang="nl-NL" dirty="0"/>
              <a:t>-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create</a:t>
            </a:r>
            <a:r>
              <a:rPr lang="nl-NL" dirty="0"/>
              <a:t> </a:t>
            </a:r>
            <a:r>
              <a:rPr lang="nl-NL" u="sng" dirty="0"/>
              <a:t>win-wins</a:t>
            </a:r>
          </a:p>
          <a:p>
            <a:endParaRPr lang="en-US" dirty="0"/>
          </a:p>
        </p:txBody>
      </p:sp>
      <p:pic>
        <p:nvPicPr>
          <p:cNvPr id="4" name="Picture 2" descr="D:\Kifle_New_Files\Road_Water_Project_Documents\Photos_Roads_Project_Jan02_2014\DSC09529.JPG"/>
          <p:cNvPicPr>
            <a:picLocks noChangeAspect="1" noChangeArrowheads="1"/>
          </p:cNvPicPr>
          <p:nvPr/>
        </p:nvPicPr>
        <p:blipFill>
          <a:blip r:embed="rId2" cstate="print"/>
          <a:srcRect t="13861" b="13861"/>
          <a:stretch>
            <a:fillRect/>
          </a:stretch>
        </p:blipFill>
        <p:spPr bwMode="auto">
          <a:xfrm>
            <a:off x="4042611" y="4045085"/>
            <a:ext cx="5101389" cy="2812916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287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r>
              <a:rPr lang="nl-NL" sz="3600" dirty="0" err="1"/>
              <a:t>Examples</a:t>
            </a:r>
            <a:r>
              <a:rPr lang="nl-NL" sz="3600" dirty="0"/>
              <a:t> </a:t>
            </a:r>
            <a:r>
              <a:rPr lang="nl-NL" sz="3600" dirty="0" err="1"/>
              <a:t>from</a:t>
            </a:r>
            <a:r>
              <a:rPr lang="nl-NL" sz="3600" dirty="0"/>
              <a:t> different </a:t>
            </a:r>
            <a:r>
              <a:rPr lang="nl-NL" sz="3600" dirty="0" err="1"/>
              <a:t>countries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849339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19489"/>
            <a:ext cx="9165709" cy="76016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nl-NL" sz="2800" b="1" dirty="0">
                <a:solidFill>
                  <a:schemeClr val="bg1"/>
                </a:solidFill>
                <a:latin typeface="Tw Cen MT"/>
              </a:rPr>
              <a:t>ETHIOPIA: ROAD WATER HARVESTING CAMPAIGN</a:t>
            </a:r>
          </a:p>
        </p:txBody>
      </p:sp>
      <p:pic>
        <p:nvPicPr>
          <p:cNvPr id="8" name="Tijdelijke aanduiding voor inhoud 7" descr="IMG_20170202_130315.jpg"/>
          <p:cNvPicPr>
            <a:picLocks noGrp="1" noChangeAspect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0" b="13240"/>
          <a:stretch>
            <a:fillRect/>
          </a:stretch>
        </p:blipFill>
        <p:spPr>
          <a:xfrm>
            <a:off x="-65" y="1600199"/>
            <a:ext cx="9165709" cy="5053989"/>
          </a:xfrm>
        </p:spPr>
      </p:pic>
    </p:spTree>
    <p:extLst>
      <p:ext uri="{BB962C8B-B14F-4D97-AF65-F5344CB8AC3E}">
        <p14:creationId xmlns:p14="http://schemas.microsoft.com/office/powerpoint/2010/main" val="1707942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19489"/>
            <a:ext cx="9165709" cy="76016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nl-NL" sz="2800" b="1" dirty="0">
                <a:solidFill>
                  <a:schemeClr val="bg1"/>
                </a:solidFill>
                <a:latin typeface="Tw Cen MT"/>
              </a:rPr>
              <a:t>ETHIOPIA: CATCHMENT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2" descr="D:\Kifle_New_Files\Road_Water_Project_Documents\Photos_Roads_Pilots_Landslides_Wukro_Hiwane_September18_2014\DSC083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890" y="1099457"/>
            <a:ext cx="8578158" cy="5741500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 rot="5400000">
            <a:off x="7094549" y="3485352"/>
            <a:ext cx="435960" cy="158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99747" y="4662974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Deep trenches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57737" y="274761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Culverts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2614341" y="2495025"/>
            <a:ext cx="533400" cy="158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12421" y="187264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Borrow pit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05993" y="6009959"/>
            <a:ext cx="6716141" cy="830997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Communities which used to have been affected by flooding are saved from flooding.</a:t>
            </a:r>
          </a:p>
        </p:txBody>
      </p:sp>
    </p:spTree>
    <p:extLst>
      <p:ext uri="{BB962C8B-B14F-4D97-AF65-F5344CB8AC3E}">
        <p14:creationId xmlns:p14="http://schemas.microsoft.com/office/powerpoint/2010/main" val="1069456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62100"/>
            <a:ext cx="7620000" cy="990600"/>
          </a:xfrm>
        </p:spPr>
        <p:txBody>
          <a:bodyPr>
            <a:normAutofit fontScale="90000"/>
          </a:bodyPr>
          <a:lstStyle/>
          <a:p>
            <a:pPr lvl="0"/>
            <a:br>
              <a:rPr lang="en-GB" sz="3100" dirty="0"/>
            </a:b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GB" sz="2800" dirty="0">
                <a:latin typeface="Times New Roman" pitchFamily="18" charset="0"/>
                <a:cs typeface="Times New Roman" pitchFamily="18" charset="0"/>
              </a:rPr>
            </a:b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GB" sz="3100" dirty="0"/>
            </a:br>
            <a:endParaRPr lang="en-GB" dirty="0"/>
          </a:p>
        </p:txBody>
      </p:sp>
      <p:pic>
        <p:nvPicPr>
          <p:cNvPr id="7" name="Tijdelijke aanduiding voor inhoud 3" descr="DSCF2591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2" b="8722"/>
          <a:stretch>
            <a:fillRect/>
          </a:stretch>
        </p:blipFill>
        <p:spPr>
          <a:xfrm>
            <a:off x="3268663" y="973554"/>
            <a:ext cx="5875337" cy="2696746"/>
          </a:xfrm>
          <a:ln>
            <a:solidFill>
              <a:srgbClr val="008CC0"/>
            </a:solidFill>
          </a:ln>
        </p:spPr>
      </p:pic>
      <p:pic>
        <p:nvPicPr>
          <p:cNvPr id="5" name="Picture 3" descr="C:\Users\MASILA\AppData\Local\Microsoft\Windows\Temporary Internet Files\Content.Word\20140708_164056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9700" y="3657599"/>
            <a:ext cx="5194301" cy="3208689"/>
          </a:xfrm>
          <a:prstGeom prst="rect">
            <a:avLst/>
          </a:prstGeom>
          <a:noFill/>
          <a:ln w="9525">
            <a:solidFill>
              <a:srgbClr val="008CC0"/>
            </a:solidFill>
            <a:miter lim="800000"/>
            <a:headEnd/>
            <a:tailEnd/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78590"/>
            <a:ext cx="3951111" cy="3179409"/>
          </a:xfrm>
          <a:prstGeom prst="rect">
            <a:avLst/>
          </a:prstGeom>
          <a:ln>
            <a:solidFill>
              <a:srgbClr val="008CC0"/>
            </a:solidFill>
          </a:ln>
        </p:spPr>
      </p:pic>
      <p:pic>
        <p:nvPicPr>
          <p:cNvPr id="6" name="Afbeelding 5" descr="Low embankment roads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945" y="973554"/>
            <a:ext cx="4303182" cy="2684046"/>
          </a:xfrm>
          <a:prstGeom prst="rect">
            <a:avLst/>
          </a:prstGeom>
          <a:ln>
            <a:solidFill>
              <a:srgbClr val="008CC0"/>
            </a:solidFill>
          </a:ln>
        </p:spPr>
      </p:pic>
      <p:sp>
        <p:nvSpPr>
          <p:cNvPr id="9" name="Tekstvak 8"/>
          <p:cNvSpPr txBox="1"/>
          <p:nvPr/>
        </p:nvSpPr>
        <p:spPr>
          <a:xfrm>
            <a:off x="5257800" y="635000"/>
            <a:ext cx="3447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Uganda: managing </a:t>
            </a:r>
            <a:r>
              <a:rPr lang="nl-NL" sz="1600" dirty="0" err="1">
                <a:solidFill>
                  <a:schemeClr val="bg1"/>
                </a:solidFill>
              </a:rPr>
              <a:t>rice</a:t>
            </a:r>
            <a:r>
              <a:rPr lang="nl-NL" sz="1600" dirty="0">
                <a:solidFill>
                  <a:schemeClr val="bg1"/>
                </a:solidFill>
              </a:rPr>
              <a:t> field </a:t>
            </a:r>
            <a:r>
              <a:rPr lang="nl-NL" sz="1600" dirty="0" err="1">
                <a:solidFill>
                  <a:schemeClr val="bg1"/>
                </a:solidFill>
              </a:rPr>
              <a:t>with</a:t>
            </a:r>
            <a:r>
              <a:rPr lang="nl-NL" sz="1600" dirty="0">
                <a:solidFill>
                  <a:schemeClr val="bg1"/>
                </a:solidFill>
              </a:rPr>
              <a:t> </a:t>
            </a:r>
            <a:r>
              <a:rPr lang="nl-NL" sz="1600" dirty="0" err="1">
                <a:solidFill>
                  <a:schemeClr val="bg1"/>
                </a:solidFill>
              </a:rPr>
              <a:t>roads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1676400" y="152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18" name="Titel 1"/>
          <p:cNvSpPr txBox="1">
            <a:spLocks/>
          </p:cNvSpPr>
          <p:nvPr/>
        </p:nvSpPr>
        <p:spPr>
          <a:xfrm>
            <a:off x="0" y="143708"/>
            <a:ext cx="9144000" cy="694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b="0" kern="1200" cap="none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800" b="1" dirty="0">
                <a:solidFill>
                  <a:schemeClr val="bg1"/>
                </a:solidFill>
                <a:latin typeface="Tw Cen MT"/>
              </a:rPr>
              <a:t>MANY COUNTRIES, CONTEXTS AND SOLUTIONS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4200" y="1078128"/>
            <a:ext cx="3150518" cy="646331"/>
          </a:xfrm>
          <a:prstGeom prst="rect">
            <a:avLst/>
          </a:prstGeom>
          <a:solidFill>
            <a:srgbClr val="7F7F7F">
              <a:alpha val="47843"/>
            </a:srgbClr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FFFF"/>
                </a:solidFill>
              </a:rPr>
              <a:t>Mozambique: low </a:t>
            </a:r>
            <a:r>
              <a:rPr lang="nl-NL" dirty="0" err="1">
                <a:solidFill>
                  <a:srgbClr val="FFFFFF"/>
                </a:solidFill>
              </a:rPr>
              <a:t>embankment</a:t>
            </a:r>
            <a:r>
              <a:rPr lang="nl-NL" dirty="0">
                <a:solidFill>
                  <a:srgbClr val="FFFFFF"/>
                </a:solidFill>
              </a:rPr>
              <a:t> </a:t>
            </a:r>
          </a:p>
          <a:p>
            <a:r>
              <a:rPr lang="nl-NL" dirty="0" err="1">
                <a:solidFill>
                  <a:srgbClr val="FFFFFF"/>
                </a:solidFill>
              </a:rPr>
              <a:t>roads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to</a:t>
            </a:r>
            <a:r>
              <a:rPr lang="nl-NL" dirty="0">
                <a:solidFill>
                  <a:srgbClr val="FFFFFF"/>
                </a:solidFill>
              </a:rPr>
              <a:t> manage wetlands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50164" y="1053709"/>
            <a:ext cx="3841435" cy="646331"/>
          </a:xfrm>
          <a:prstGeom prst="rect">
            <a:avLst/>
          </a:prstGeom>
          <a:solidFill>
            <a:srgbClr val="7F7F7F">
              <a:alpha val="47843"/>
            </a:srgbClr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FFFF"/>
                </a:solidFill>
              </a:rPr>
              <a:t>Uganda: managing </a:t>
            </a:r>
            <a:r>
              <a:rPr lang="nl-NL" dirty="0" err="1">
                <a:solidFill>
                  <a:srgbClr val="FFFFFF"/>
                </a:solidFill>
              </a:rPr>
              <a:t>rice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cultivation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with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roads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embankments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and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culvert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8965" y="3746517"/>
            <a:ext cx="3150518" cy="369332"/>
          </a:xfrm>
          <a:prstGeom prst="rect">
            <a:avLst/>
          </a:prstGeom>
          <a:solidFill>
            <a:srgbClr val="7F7F7F">
              <a:alpha val="47843"/>
            </a:srgbClr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FFFF"/>
                </a:solidFill>
              </a:rPr>
              <a:t>Zambia: </a:t>
            </a:r>
            <a:r>
              <a:rPr lang="nl-NL" dirty="0" err="1">
                <a:solidFill>
                  <a:srgbClr val="FFFFFF"/>
                </a:solidFill>
              </a:rPr>
              <a:t>Converting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borrow</a:t>
            </a:r>
            <a:r>
              <a:rPr lang="nl-NL" dirty="0">
                <a:solidFill>
                  <a:srgbClr val="FFFFFF"/>
                </a:solidFill>
              </a:rPr>
              <a:t> pits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81949" y="6015454"/>
            <a:ext cx="3375622" cy="369332"/>
          </a:xfrm>
          <a:prstGeom prst="rect">
            <a:avLst/>
          </a:prstGeom>
          <a:solidFill>
            <a:srgbClr val="7F7F7F">
              <a:alpha val="47843"/>
            </a:srgbClr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FFFF"/>
                </a:solidFill>
              </a:rPr>
              <a:t>Kenya: Road </a:t>
            </a:r>
            <a:r>
              <a:rPr lang="nl-NL" dirty="0" err="1">
                <a:solidFill>
                  <a:srgbClr val="FFFFFF"/>
                </a:solidFill>
              </a:rPr>
              <a:t>drifts</a:t>
            </a:r>
            <a:r>
              <a:rPr lang="nl-NL" dirty="0">
                <a:solidFill>
                  <a:srgbClr val="FFFFFF"/>
                </a:solidFill>
              </a:rPr>
              <a:t> as </a:t>
            </a:r>
            <a:r>
              <a:rPr lang="nl-NL" dirty="0" err="1">
                <a:solidFill>
                  <a:srgbClr val="FFFFFF"/>
                </a:solidFill>
              </a:rPr>
              <a:t>sand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dams</a:t>
            </a:r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848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946D1-C509-466F-AAF3-8546DF75E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Vetiver stabilization (Bio Engineering) – Examples from Madagascar</a:t>
            </a: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1064C62-8820-405F-A307-0A7F42DB5C0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236179" y="1600200"/>
            <a:ext cx="6906591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1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990600" y="-298450"/>
            <a:ext cx="8153400" cy="1333500"/>
          </a:xfrm>
        </p:spPr>
        <p:txBody>
          <a:bodyPr>
            <a:normAutofit/>
          </a:bodyPr>
          <a:lstStyle/>
          <a:p>
            <a:br>
              <a:rPr lang="nl-NL" sz="3600" dirty="0"/>
            </a:br>
            <a:endParaRPr lang="nl-NL" sz="3600" dirty="0"/>
          </a:p>
        </p:txBody>
      </p:sp>
      <p:pic>
        <p:nvPicPr>
          <p:cNvPr id="7" name="Tijdelijke aanduiding voor inhoud 3" descr="WP_20160528_11_47_38_Pro-2.pdf"/>
          <p:cNvPicPr>
            <a:picLocks noGrp="1" noChangeAspect="1"/>
          </p:cNvPicPr>
          <p:nvPr>
            <p:ph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19" b="30519"/>
          <a:stretch>
            <a:fillRect/>
          </a:stretch>
        </p:blipFill>
        <p:spPr>
          <a:xfrm>
            <a:off x="-213560" y="1191106"/>
            <a:ext cx="4835882" cy="2667387"/>
          </a:xfrm>
          <a:ln>
            <a:solidFill>
              <a:srgbClr val="C55A11"/>
            </a:solidFill>
          </a:ln>
        </p:spPr>
      </p:pic>
      <p:pic>
        <p:nvPicPr>
          <p:cNvPr id="4" name="Tijdelijke aanduiding voor inhoud 3" descr="IMG_20161007_10522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09591" y="1185232"/>
            <a:ext cx="4667130" cy="2673261"/>
          </a:xfrm>
          <a:prstGeom prst="rect">
            <a:avLst/>
          </a:prstGeom>
        </p:spPr>
      </p:pic>
      <p:pic>
        <p:nvPicPr>
          <p:cNvPr id="5" name="Tijdelijke aanduiding voor inhoud 3" descr="IMG_061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13560" y="3859040"/>
            <a:ext cx="5423137" cy="2990327"/>
          </a:xfrm>
          <a:prstGeom prst="rect">
            <a:avLst/>
          </a:prstGeom>
          <a:ln>
            <a:solidFill>
              <a:srgbClr val="008CC0"/>
            </a:solidFill>
          </a:ln>
        </p:spPr>
      </p:pic>
      <p:pic>
        <p:nvPicPr>
          <p:cNvPr id="8" name="Picture 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591" y="3859039"/>
            <a:ext cx="4646473" cy="2990327"/>
          </a:xfrm>
          <a:prstGeom prst="rect">
            <a:avLst/>
          </a:prstGeom>
          <a:noFill/>
          <a:ln>
            <a:solidFill>
              <a:srgbClr val="008CC0"/>
            </a:solidFill>
          </a:ln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0" y="228600"/>
            <a:ext cx="9258299" cy="718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400" b="1" dirty="0">
                <a:solidFill>
                  <a:schemeClr val="bg1"/>
                </a:solidFill>
                <a:latin typeface="Tw Cen MT"/>
              </a:rPr>
              <a:t>BANGLADESH: USING ROADS AS EFFECTIVE EMBANKMENTS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98620" y="1430761"/>
            <a:ext cx="2210971" cy="369332"/>
          </a:xfrm>
          <a:prstGeom prst="rect">
            <a:avLst/>
          </a:prstGeom>
          <a:solidFill>
            <a:srgbClr val="7F7F7F">
              <a:alpha val="47843"/>
            </a:srgbClr>
          </a:solidFill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FFFFFF"/>
                </a:solidFill>
              </a:rPr>
              <a:t>Synchronized</a:t>
            </a:r>
            <a:r>
              <a:rPr lang="nl-NL" dirty="0">
                <a:solidFill>
                  <a:srgbClr val="FFFFFF"/>
                </a:solidFill>
              </a:rPr>
              <a:t> levels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625" y="6057752"/>
            <a:ext cx="2383136" cy="369332"/>
          </a:xfrm>
          <a:prstGeom prst="rect">
            <a:avLst/>
          </a:prstGeom>
          <a:solidFill>
            <a:srgbClr val="7F7F7F">
              <a:alpha val="47843"/>
            </a:srgbClr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FFFF"/>
                </a:solidFill>
              </a:rPr>
              <a:t>Roads as </a:t>
            </a:r>
            <a:r>
              <a:rPr lang="nl-NL" dirty="0" err="1">
                <a:solidFill>
                  <a:srgbClr val="FFFFFF"/>
                </a:solidFill>
              </a:rPr>
              <a:t>embankments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45488" y="1430761"/>
            <a:ext cx="1611715" cy="369332"/>
          </a:xfrm>
          <a:prstGeom prst="rect">
            <a:avLst/>
          </a:prstGeom>
          <a:solidFill>
            <a:srgbClr val="7F7F7F">
              <a:alpha val="47843"/>
            </a:srgbClr>
          </a:solidFill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FFFFFF"/>
                </a:solidFill>
              </a:rPr>
              <a:t>Flood</a:t>
            </a:r>
            <a:r>
              <a:rPr lang="nl-NL" dirty="0">
                <a:solidFill>
                  <a:srgbClr val="FFFFFF"/>
                </a:solidFill>
              </a:rPr>
              <a:t> shelters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62407" y="4124055"/>
            <a:ext cx="1739847" cy="369332"/>
          </a:xfrm>
          <a:prstGeom prst="rect">
            <a:avLst/>
          </a:prstGeom>
          <a:solidFill>
            <a:srgbClr val="7F7F7F">
              <a:alpha val="47843"/>
            </a:srgbClr>
          </a:solidFill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FFFFFF"/>
                </a:solidFill>
              </a:rPr>
              <a:t>Better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protection</a:t>
            </a:r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241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990600" y="-298450"/>
            <a:ext cx="8153400" cy="1333500"/>
          </a:xfrm>
        </p:spPr>
        <p:txBody>
          <a:bodyPr>
            <a:normAutofit/>
          </a:bodyPr>
          <a:lstStyle/>
          <a:p>
            <a:br>
              <a:rPr lang="nl-NL" sz="3600" dirty="0"/>
            </a:br>
            <a:endParaRPr lang="nl-NL" sz="3600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0" y="228600"/>
            <a:ext cx="9258299" cy="718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400" b="1" dirty="0">
                <a:solidFill>
                  <a:schemeClr val="bg1"/>
                </a:solidFill>
                <a:latin typeface="Tw Cen MT"/>
              </a:rPr>
              <a:t>KENYA: ROAD RUNOFF COLLECTED IN STORAGE STRUCTURES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1035051"/>
            <a:ext cx="5288096" cy="30576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4017944"/>
            <a:ext cx="4717283" cy="31448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49" y="4017944"/>
            <a:ext cx="5590854" cy="31448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63" y="1035051"/>
            <a:ext cx="3977192" cy="29828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70507" y="4156802"/>
            <a:ext cx="2210971" cy="646331"/>
          </a:xfrm>
          <a:prstGeom prst="rect">
            <a:avLst/>
          </a:prstGeom>
          <a:solidFill>
            <a:srgbClr val="7F7F7F">
              <a:alpha val="47843"/>
            </a:srgbClr>
          </a:solidFill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FFFFFF"/>
                </a:solidFill>
              </a:rPr>
              <a:t>Converted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borrow</a:t>
            </a:r>
            <a:r>
              <a:rPr lang="nl-NL" dirty="0">
                <a:solidFill>
                  <a:srgbClr val="FFFFFF"/>
                </a:solidFill>
              </a:rPr>
              <a:t>-pit </a:t>
            </a:r>
            <a:r>
              <a:rPr lang="nl-NL" dirty="0" err="1">
                <a:solidFill>
                  <a:srgbClr val="FFFFFF"/>
                </a:solidFill>
              </a:rPr>
              <a:t>for</a:t>
            </a:r>
            <a:r>
              <a:rPr lang="nl-NL" dirty="0">
                <a:solidFill>
                  <a:srgbClr val="FFFFFF"/>
                </a:solidFill>
              </a:rPr>
              <a:t> water storage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91516" y="1035051"/>
            <a:ext cx="2210971" cy="646331"/>
          </a:xfrm>
          <a:prstGeom prst="rect">
            <a:avLst/>
          </a:prstGeom>
          <a:solidFill>
            <a:srgbClr val="7F7F7F">
              <a:alpha val="47843"/>
            </a:srgbClr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FFFF"/>
                </a:solidFill>
              </a:rPr>
              <a:t>On farm pond </a:t>
            </a:r>
            <a:r>
              <a:rPr lang="nl-NL" dirty="0" err="1">
                <a:solidFill>
                  <a:srgbClr val="FFFFFF"/>
                </a:solidFill>
              </a:rPr>
              <a:t>collecting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road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runoff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67300" y="6309801"/>
            <a:ext cx="3727607" cy="369332"/>
          </a:xfrm>
          <a:prstGeom prst="rect">
            <a:avLst/>
          </a:prstGeom>
          <a:solidFill>
            <a:srgbClr val="7F7F7F">
              <a:alpha val="47843"/>
            </a:srgbClr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FFFF"/>
                </a:solidFill>
              </a:rPr>
              <a:t>Opportunity: Road water </a:t>
            </a:r>
            <a:r>
              <a:rPr lang="nl-NL" dirty="0" err="1">
                <a:solidFill>
                  <a:srgbClr val="FFFFFF"/>
                </a:solidFill>
              </a:rPr>
              <a:t>for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wildlife</a:t>
            </a:r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14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990600" y="-298450"/>
            <a:ext cx="8153400" cy="1333500"/>
          </a:xfrm>
        </p:spPr>
        <p:txBody>
          <a:bodyPr>
            <a:normAutofit/>
          </a:bodyPr>
          <a:lstStyle/>
          <a:p>
            <a:br>
              <a:rPr lang="nl-NL" sz="3600" dirty="0"/>
            </a:br>
            <a:endParaRPr lang="nl-NL" sz="3600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0" y="228600"/>
            <a:ext cx="9258299" cy="718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400" b="1" dirty="0">
                <a:solidFill>
                  <a:schemeClr val="bg1"/>
                </a:solidFill>
                <a:latin typeface="Tw Cen MT"/>
              </a:rPr>
              <a:t>KENYA: USING CUTOFF TRENCHES TO TAP ROAD RUNOFF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35051"/>
            <a:ext cx="4030578" cy="3022934"/>
          </a:xfrm>
          <a:prstGeom prst="rect">
            <a:avLst/>
          </a:prstGeom>
        </p:spPr>
      </p:pic>
      <p:pic>
        <p:nvPicPr>
          <p:cNvPr id="13" name="Content Placeholder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578" y="1092536"/>
            <a:ext cx="5113421" cy="2938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775" y="4031330"/>
            <a:ext cx="5072505" cy="28532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79539" y="3477332"/>
            <a:ext cx="2210971" cy="369332"/>
          </a:xfrm>
          <a:prstGeom prst="rect">
            <a:avLst/>
          </a:prstGeom>
          <a:solidFill>
            <a:srgbClr val="7F7F7F">
              <a:alpha val="47843"/>
            </a:srgbClr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FFFF"/>
                </a:solidFill>
              </a:rPr>
              <a:t>Cutoff </a:t>
            </a:r>
            <a:r>
              <a:rPr lang="nl-NL" dirty="0" err="1">
                <a:solidFill>
                  <a:srgbClr val="FFFFFF"/>
                </a:solidFill>
              </a:rPr>
              <a:t>from</a:t>
            </a:r>
            <a:r>
              <a:rPr lang="nl-NL" dirty="0">
                <a:solidFill>
                  <a:srgbClr val="FFFFFF"/>
                </a:solidFill>
              </a:rPr>
              <a:t> side drain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822" y="4031330"/>
            <a:ext cx="5021178" cy="282755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0751" y="6420324"/>
            <a:ext cx="2473297" cy="369332"/>
          </a:xfrm>
          <a:prstGeom prst="rect">
            <a:avLst/>
          </a:prstGeom>
          <a:solidFill>
            <a:srgbClr val="7F7F7F">
              <a:alpha val="47843"/>
            </a:srgbClr>
          </a:solidFill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FFFFFF"/>
                </a:solidFill>
              </a:rPr>
              <a:t>Excess</a:t>
            </a:r>
            <a:r>
              <a:rPr lang="nl-NL" dirty="0">
                <a:solidFill>
                  <a:srgbClr val="FFFFFF"/>
                </a:solidFill>
              </a:rPr>
              <a:t> water </a:t>
            </a:r>
            <a:r>
              <a:rPr lang="nl-NL" dirty="0" err="1">
                <a:solidFill>
                  <a:srgbClr val="FFFFFF"/>
                </a:solidFill>
              </a:rPr>
              <a:t>redirected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63527" y="4118928"/>
            <a:ext cx="2445745" cy="923330"/>
          </a:xfrm>
          <a:prstGeom prst="rect">
            <a:avLst/>
          </a:prstGeom>
          <a:solidFill>
            <a:srgbClr val="7F7F7F">
              <a:alpha val="47843"/>
            </a:srgbClr>
          </a:solidFill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FFFFFF"/>
                </a:solidFill>
              </a:rPr>
              <a:t>Stored</a:t>
            </a:r>
            <a:r>
              <a:rPr lang="nl-NL" dirty="0">
                <a:solidFill>
                  <a:srgbClr val="FFFFFF"/>
                </a:solidFill>
              </a:rPr>
              <a:t> in a </a:t>
            </a:r>
            <a:r>
              <a:rPr lang="nl-NL" dirty="0" err="1">
                <a:solidFill>
                  <a:srgbClr val="FFFFFF"/>
                </a:solidFill>
              </a:rPr>
              <a:t>trench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to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increase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soil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moisture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for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agricultural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production</a:t>
            </a:r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00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990600" y="-298450"/>
            <a:ext cx="8153400" cy="1333500"/>
          </a:xfrm>
        </p:spPr>
        <p:txBody>
          <a:bodyPr>
            <a:normAutofit/>
          </a:bodyPr>
          <a:lstStyle/>
          <a:p>
            <a:br>
              <a:rPr lang="nl-NL" sz="3600" dirty="0"/>
            </a:br>
            <a:endParaRPr lang="nl-NL" sz="3600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0" y="228600"/>
            <a:ext cx="9258299" cy="718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400" b="1" dirty="0">
                <a:solidFill>
                  <a:schemeClr val="bg1"/>
                </a:solidFill>
                <a:latin typeface="Tw Cen MT"/>
              </a:rPr>
              <a:t>KENYA: USING CULVERTS &amp; DRIFTS</a:t>
            </a:r>
          </a:p>
        </p:txBody>
      </p:sp>
      <p:pic>
        <p:nvPicPr>
          <p:cNvPr id="14" name="Content Placeholder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81" y="3877937"/>
            <a:ext cx="4257865" cy="2980064"/>
          </a:xfrm>
          <a:prstGeom prst="rect">
            <a:avLst/>
          </a:prstGeo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484" y="3888420"/>
            <a:ext cx="4943516" cy="29800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81" y="1045533"/>
            <a:ext cx="5063309" cy="28481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4"/>
          <a:stretch/>
        </p:blipFill>
        <p:spPr>
          <a:xfrm>
            <a:off x="5005928" y="1075243"/>
            <a:ext cx="4138072" cy="281129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071551" y="1073356"/>
            <a:ext cx="4659755" cy="369332"/>
          </a:xfrm>
          <a:prstGeom prst="rect">
            <a:avLst/>
          </a:prstGeom>
          <a:solidFill>
            <a:srgbClr val="7F7F7F">
              <a:alpha val="47843"/>
            </a:srgbClr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FFFF"/>
                </a:solidFill>
              </a:rPr>
              <a:t>Cross-</a:t>
            </a:r>
            <a:r>
              <a:rPr lang="nl-NL" dirty="0" err="1">
                <a:solidFill>
                  <a:srgbClr val="FFFFFF"/>
                </a:solidFill>
              </a:rPr>
              <a:t>culvert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used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to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harvest</a:t>
            </a:r>
            <a:r>
              <a:rPr lang="nl-NL" dirty="0">
                <a:solidFill>
                  <a:srgbClr val="FFFFFF"/>
                </a:solidFill>
              </a:rPr>
              <a:t> water in a </a:t>
            </a:r>
            <a:r>
              <a:rPr lang="nl-NL" dirty="0" err="1">
                <a:solidFill>
                  <a:srgbClr val="FFFFFF"/>
                </a:solidFill>
              </a:rPr>
              <a:t>trench</a:t>
            </a:r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113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Kifle_New_Files\Road_Water_Project_Documents\Photos_Road_Project_July18_2014_Mekelle_Adwa\DSC04436.JPG"/>
          <p:cNvPicPr>
            <a:picLocks noChangeAspect="1" noChangeArrowheads="1"/>
          </p:cNvPicPr>
          <p:nvPr/>
        </p:nvPicPr>
        <p:blipFill>
          <a:blip r:embed="rId3" cstate="print"/>
          <a:srcRect t="21759"/>
          <a:stretch>
            <a:fillRect/>
          </a:stretch>
        </p:blipFill>
        <p:spPr bwMode="auto">
          <a:xfrm>
            <a:off x="2553" y="781477"/>
            <a:ext cx="9141447" cy="536425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9390" y="12036"/>
            <a:ext cx="7286324" cy="830997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r>
              <a:rPr lang="nl-NL" sz="2400" dirty="0" err="1"/>
              <a:t>Soaking</a:t>
            </a:r>
            <a:r>
              <a:rPr lang="nl-NL" sz="2400" dirty="0"/>
              <a:t> pits </a:t>
            </a:r>
            <a:r>
              <a:rPr lang="nl-NL" sz="2400" dirty="0" err="1"/>
              <a:t>along</a:t>
            </a:r>
            <a:r>
              <a:rPr lang="nl-NL" sz="2400" dirty="0"/>
              <a:t> the </a:t>
            </a:r>
            <a:r>
              <a:rPr lang="nl-NL" sz="2400" dirty="0" err="1"/>
              <a:t>road</a:t>
            </a:r>
            <a:r>
              <a:rPr lang="nl-NL" sz="2400" dirty="0"/>
              <a:t> </a:t>
            </a:r>
            <a:r>
              <a:rPr lang="nl-NL" sz="2400" dirty="0" err="1"/>
              <a:t>for</a:t>
            </a:r>
            <a:r>
              <a:rPr lang="nl-NL" sz="2400" dirty="0"/>
              <a:t> </a:t>
            </a:r>
            <a:r>
              <a:rPr lang="nl-NL" sz="2400" dirty="0" err="1"/>
              <a:t>groundwater</a:t>
            </a:r>
            <a:r>
              <a:rPr lang="nl-NL" sz="2400" dirty="0"/>
              <a:t> </a:t>
            </a:r>
            <a:r>
              <a:rPr lang="nl-NL" sz="2400" dirty="0" err="1"/>
              <a:t>recharge</a:t>
            </a:r>
            <a:r>
              <a:rPr lang="nl-NL" sz="2400" dirty="0"/>
              <a:t>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increased</a:t>
            </a:r>
            <a:r>
              <a:rPr lang="nl-NL" sz="2400" dirty="0"/>
              <a:t> </a:t>
            </a:r>
            <a:r>
              <a:rPr lang="nl-NL" sz="2400" dirty="0" err="1"/>
              <a:t>soil</a:t>
            </a:r>
            <a:r>
              <a:rPr lang="nl-NL" sz="2400" dirty="0"/>
              <a:t> </a:t>
            </a:r>
            <a:r>
              <a:rPr lang="nl-NL" sz="2400" dirty="0" err="1"/>
              <a:t>moisture</a:t>
            </a:r>
            <a:endParaRPr lang="en-GB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29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188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Because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08884"/>
          </a:xfrm>
        </p:spPr>
        <p:txBody>
          <a:bodyPr>
            <a:normAutofit lnSpcReduction="10000"/>
          </a:bodyPr>
          <a:lstStyle/>
          <a:p>
            <a:pPr>
              <a:buClr>
                <a:srgbClr val="0070C0"/>
              </a:buClr>
            </a:pPr>
            <a:r>
              <a:rPr lang="nl-NL" sz="3000" dirty="0"/>
              <a:t>Annual investment 1-2 Trillion USD</a:t>
            </a:r>
          </a:p>
          <a:p>
            <a:pPr>
              <a:buClr>
                <a:srgbClr val="0070C0"/>
              </a:buClr>
            </a:pPr>
            <a:r>
              <a:rPr lang="nl-NL" sz="2600" b="1" dirty="0"/>
              <a:t>40% in developing countries</a:t>
            </a:r>
          </a:p>
          <a:p>
            <a:pPr>
              <a:buClr>
                <a:srgbClr val="0070C0"/>
              </a:buClr>
            </a:pPr>
            <a:r>
              <a:rPr lang="nl-NL" sz="2600" b="1" dirty="0"/>
              <a:t>1 Billion people </a:t>
            </a:r>
            <a:r>
              <a:rPr lang="nl-NL" sz="2600" dirty="0"/>
              <a:t>totally unconnected</a:t>
            </a:r>
          </a:p>
          <a:p>
            <a:pPr>
              <a:buClr>
                <a:srgbClr val="0070C0"/>
              </a:buClr>
            </a:pPr>
            <a:r>
              <a:rPr lang="nl-NL" sz="2600" dirty="0"/>
              <a:t>Increased water stress – most poor in water stressed areas (74%)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nl-NL" sz="2600" b="1" dirty="0"/>
              <a:t>United Nations Secretary-General’s High-Level Advisory Group on Sustainable Transport:</a:t>
            </a:r>
            <a:endParaRPr lang="nl-NL" sz="2600" dirty="0"/>
          </a:p>
          <a:p>
            <a:pPr marL="0" indent="0">
              <a:buClr>
                <a:srgbClr val="0070C0"/>
              </a:buClr>
              <a:buNone/>
            </a:pPr>
            <a:r>
              <a:rPr lang="nl-NL" sz="2600" dirty="0"/>
              <a:t>	‘</a:t>
            </a:r>
            <a:r>
              <a:rPr lang="nl-NL" sz="2800" i="1" dirty="0"/>
              <a:t>Transport plays an essential role in countries’ 	</a:t>
            </a:r>
            <a:r>
              <a:rPr lang="nl-NL" sz="2800" i="1" dirty="0" err="1"/>
              <a:t>economic</a:t>
            </a:r>
            <a:r>
              <a:rPr lang="nl-NL" sz="2800" i="1" dirty="0"/>
              <a:t> </a:t>
            </a:r>
            <a:r>
              <a:rPr lang="nl-NL" sz="2800" i="1" dirty="0" err="1"/>
              <a:t>growth</a:t>
            </a:r>
            <a:r>
              <a:rPr lang="nl-NL" sz="2800" i="1" dirty="0"/>
              <a:t>, competitevness, balanced and 	</a:t>
            </a:r>
            <a:r>
              <a:rPr lang="nl-NL" sz="2800" i="1" dirty="0" err="1"/>
              <a:t>liveable</a:t>
            </a:r>
            <a:r>
              <a:rPr lang="nl-NL" sz="2800" i="1" dirty="0"/>
              <a:t> </a:t>
            </a:r>
            <a:r>
              <a:rPr lang="nl-NL" sz="2800" i="1" dirty="0" err="1"/>
              <a:t>spatial</a:t>
            </a:r>
            <a:r>
              <a:rPr lang="nl-NL" sz="2800" i="1" dirty="0"/>
              <a:t> </a:t>
            </a:r>
            <a:r>
              <a:rPr lang="nl-NL" sz="2800" i="1" dirty="0" err="1"/>
              <a:t>development</a:t>
            </a:r>
            <a:r>
              <a:rPr lang="nl-NL" sz="2800" i="1" dirty="0"/>
              <a:t>, access to water and 	energy and food </a:t>
            </a:r>
            <a:r>
              <a:rPr lang="nl-NL" sz="2800" i="1" dirty="0" err="1"/>
              <a:t>saving</a:t>
            </a:r>
            <a:r>
              <a:rPr lang="nl-NL" sz="2800" i="1" dirty="0"/>
              <a:t>’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3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7220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D:\Kifle_New_Files\Road_Water_Project_Documents\Photos_Road_Project_July18_2014_Mekelle_Adwa\DSC04416.JPG"/>
          <p:cNvPicPr>
            <a:picLocks noChangeAspect="1" noChangeArrowheads="1"/>
          </p:cNvPicPr>
          <p:nvPr/>
        </p:nvPicPr>
        <p:blipFill>
          <a:blip r:embed="rId2" cstate="print"/>
          <a:srcRect t="2142"/>
          <a:stretch>
            <a:fillRect/>
          </a:stretch>
        </p:blipFill>
        <p:spPr bwMode="auto">
          <a:xfrm>
            <a:off x="3132" y="77000"/>
            <a:ext cx="9140868" cy="670880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081111" y="255539"/>
            <a:ext cx="4983320" cy="830997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r>
              <a:rPr lang="nl-NL" sz="2400" dirty="0" err="1"/>
              <a:t>Trenches</a:t>
            </a:r>
            <a:r>
              <a:rPr lang="nl-NL" sz="2400" dirty="0"/>
              <a:t>/</a:t>
            </a:r>
            <a:r>
              <a:rPr lang="nl-NL" sz="2400" dirty="0" err="1"/>
              <a:t>Soaking</a:t>
            </a:r>
            <a:r>
              <a:rPr lang="nl-NL" sz="2400" dirty="0"/>
              <a:t> pits </a:t>
            </a:r>
            <a:r>
              <a:rPr lang="nl-NL" sz="2400" dirty="0" err="1"/>
              <a:t>for</a:t>
            </a:r>
            <a:r>
              <a:rPr lang="nl-NL" sz="2400" dirty="0"/>
              <a:t> </a:t>
            </a:r>
            <a:r>
              <a:rPr lang="nl-NL" sz="2400" dirty="0" err="1"/>
              <a:t>groundwater</a:t>
            </a:r>
            <a:r>
              <a:rPr lang="nl-NL" sz="2400" dirty="0"/>
              <a:t> </a:t>
            </a:r>
            <a:r>
              <a:rPr lang="nl-NL" sz="2400" dirty="0" err="1"/>
              <a:t>recharge</a:t>
            </a:r>
            <a:r>
              <a:rPr lang="nl-NL" sz="2400" dirty="0"/>
              <a:t>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increased</a:t>
            </a:r>
            <a:r>
              <a:rPr lang="nl-NL" sz="2400" dirty="0"/>
              <a:t> </a:t>
            </a:r>
            <a:r>
              <a:rPr lang="nl-NL" sz="2400" dirty="0" err="1"/>
              <a:t>soil</a:t>
            </a:r>
            <a:r>
              <a:rPr lang="nl-NL" sz="2400" dirty="0"/>
              <a:t> </a:t>
            </a:r>
            <a:r>
              <a:rPr lang="nl-NL" sz="2400" dirty="0" err="1"/>
              <a:t>moisture</a:t>
            </a:r>
            <a:endParaRPr lang="en-GB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30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74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Diversion from culvert outlet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D:\Kifle_New_Files\Road_Water_Project_Documents\Photos_Roads_Project_August01_2014\DSC06042.JPG"/>
          <p:cNvPicPr>
            <a:picLocks noChangeAspect="1" noChangeArrowheads="1"/>
          </p:cNvPicPr>
          <p:nvPr/>
        </p:nvPicPr>
        <p:blipFill>
          <a:blip r:embed="rId2" cstate="print"/>
          <a:srcRect t="11568"/>
          <a:stretch>
            <a:fillRect/>
          </a:stretch>
        </p:blipFill>
        <p:spPr bwMode="auto">
          <a:xfrm>
            <a:off x="410230" y="1503948"/>
            <a:ext cx="8355818" cy="5541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8777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shot 2017-11-09 at 11.59.05 water erosion.jpg"/>
          <p:cNvPicPr>
            <a:picLocks noChangeAspect="1"/>
          </p:cNvPicPr>
          <p:nvPr/>
        </p:nvPicPr>
        <p:blipFill>
          <a:blip r:embed="rId2"/>
          <a:srcRect l="-12871" r="-12871"/>
          <a:stretch>
            <a:fillRect/>
          </a:stretch>
        </p:blipFill>
        <p:spPr>
          <a:xfrm>
            <a:off x="-851769" y="833249"/>
            <a:ext cx="10935221" cy="602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2830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4371" cy="807720"/>
          </a:xfrm>
        </p:spPr>
        <p:txBody>
          <a:bodyPr>
            <a:normAutofit fontScale="90000"/>
          </a:bodyPr>
          <a:lstStyle/>
          <a:p>
            <a:r>
              <a:rPr lang="nl-NL" sz="2800" dirty="0" err="1"/>
              <a:t>Elevated</a:t>
            </a:r>
            <a:r>
              <a:rPr lang="nl-NL" sz="2800" dirty="0"/>
              <a:t> </a:t>
            </a:r>
            <a:r>
              <a:rPr lang="nl-NL" sz="2800" dirty="0" err="1"/>
              <a:t>culverts</a:t>
            </a:r>
            <a:r>
              <a:rPr lang="nl-NL" sz="2800" dirty="0"/>
              <a:t> turn </a:t>
            </a:r>
            <a:r>
              <a:rPr lang="nl-NL" sz="2800" dirty="0" err="1"/>
              <a:t>roads</a:t>
            </a:r>
            <a:r>
              <a:rPr lang="nl-NL" sz="2800" dirty="0"/>
              <a:t> </a:t>
            </a:r>
            <a:r>
              <a:rPr lang="nl-NL" sz="2800" dirty="0" err="1"/>
              <a:t>into</a:t>
            </a:r>
            <a:r>
              <a:rPr lang="nl-NL" sz="2800" dirty="0"/>
              <a:t> </a:t>
            </a:r>
            <a:r>
              <a:rPr lang="nl-NL" sz="2800" dirty="0" err="1"/>
              <a:t>dams</a:t>
            </a:r>
            <a:r>
              <a:rPr lang="nl-NL" sz="2800" dirty="0"/>
              <a:t>, </a:t>
            </a:r>
            <a:r>
              <a:rPr lang="nl-NL" sz="2800" dirty="0" err="1"/>
              <a:t>creating</a:t>
            </a:r>
            <a:r>
              <a:rPr lang="nl-NL" sz="2800" dirty="0"/>
              <a:t> </a:t>
            </a:r>
            <a:r>
              <a:rPr lang="nl-NL" sz="2800" dirty="0" err="1"/>
              <a:t>shallow</a:t>
            </a:r>
            <a:r>
              <a:rPr lang="nl-NL" sz="2800" dirty="0"/>
              <a:t> wetlands.</a:t>
            </a:r>
            <a:br>
              <a:rPr lang="nl-NL" sz="2800" dirty="0"/>
            </a:br>
            <a:r>
              <a:rPr lang="nl-NL" sz="2200" dirty="0"/>
              <a:t>= more water, more </a:t>
            </a:r>
            <a:r>
              <a:rPr lang="nl-NL" sz="2200" dirty="0" err="1"/>
              <a:t>pasture</a:t>
            </a:r>
            <a:r>
              <a:rPr lang="nl-NL" sz="2200" dirty="0"/>
              <a:t>. (</a:t>
            </a:r>
            <a:r>
              <a:rPr lang="nl-NL" sz="2200" dirty="0" err="1"/>
              <a:t>Olyelo</a:t>
            </a:r>
            <a:r>
              <a:rPr lang="nl-NL" sz="2200" dirty="0"/>
              <a:t> </a:t>
            </a:r>
            <a:r>
              <a:rPr lang="nl-NL" sz="2200" dirty="0" err="1"/>
              <a:t>wi</a:t>
            </a:r>
            <a:r>
              <a:rPr lang="nl-NL" sz="2200" dirty="0"/>
              <a:t> </a:t>
            </a:r>
            <a:r>
              <a:rPr lang="nl-NL" sz="2200" dirty="0" err="1"/>
              <a:t>dyel</a:t>
            </a:r>
            <a:r>
              <a:rPr lang="nl-NL" sz="2200" dirty="0"/>
              <a:t>, </a:t>
            </a:r>
            <a:r>
              <a:rPr lang="nl-NL" sz="2200" dirty="0" err="1"/>
              <a:t>Kotomor</a:t>
            </a:r>
            <a:r>
              <a:rPr lang="nl-NL" sz="2200" dirty="0"/>
              <a:t>, </a:t>
            </a:r>
            <a:r>
              <a:rPr lang="nl-NL" sz="2200" dirty="0" err="1"/>
              <a:t>Agago</a:t>
            </a:r>
            <a:r>
              <a:rPr lang="nl-NL" sz="2200" dirty="0"/>
              <a:t>)</a:t>
            </a: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2DCF7D-4BA8-9A4C-8EEE-3E17798C4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287" y="2789186"/>
            <a:ext cx="7780713" cy="40688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2347AD-2AEB-CB4D-A492-73C5E4F34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7720"/>
            <a:ext cx="6733309" cy="378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6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866" y="62968"/>
            <a:ext cx="8229600" cy="1143000"/>
          </a:xfrm>
        </p:spPr>
        <p:txBody>
          <a:bodyPr>
            <a:noAutofit/>
          </a:bodyPr>
          <a:lstStyle/>
          <a:p>
            <a:r>
              <a:rPr lang="nl-NL" sz="3600" dirty="0" err="1"/>
              <a:t>Many</a:t>
            </a:r>
            <a:r>
              <a:rPr lang="nl-NL" sz="3600" dirty="0"/>
              <a:t> </a:t>
            </a:r>
            <a:r>
              <a:rPr lang="nl-NL" sz="3600" dirty="0" err="1"/>
              <a:t>additional</a:t>
            </a:r>
            <a:r>
              <a:rPr lang="nl-NL" sz="3600" dirty="0"/>
              <a:t> </a:t>
            </a:r>
            <a:r>
              <a:rPr lang="nl-NL" sz="3600" dirty="0" err="1"/>
              <a:t>opportunities</a:t>
            </a:r>
            <a:r>
              <a:rPr lang="nl-NL" sz="3600" dirty="0"/>
              <a:t> </a:t>
            </a:r>
            <a:r>
              <a:rPr lang="nl-NL" sz="3600" dirty="0" err="1"/>
              <a:t>to</a:t>
            </a:r>
            <a:r>
              <a:rPr lang="nl-NL" sz="3600" dirty="0"/>
              <a:t> </a:t>
            </a:r>
            <a:r>
              <a:rPr lang="nl-NL" sz="3600" dirty="0" err="1"/>
              <a:t>better</a:t>
            </a:r>
            <a:r>
              <a:rPr lang="nl-NL" sz="3600" dirty="0"/>
              <a:t> </a:t>
            </a:r>
            <a:r>
              <a:rPr lang="nl-NL" sz="3600" dirty="0" err="1"/>
              <a:t>use</a:t>
            </a:r>
            <a:r>
              <a:rPr lang="nl-NL" sz="3600" dirty="0"/>
              <a:t> </a:t>
            </a:r>
            <a:r>
              <a:rPr lang="nl-NL" sz="3600" dirty="0" err="1"/>
              <a:t>roads</a:t>
            </a:r>
            <a:r>
              <a:rPr lang="nl-NL" sz="3600" dirty="0"/>
              <a:t> </a:t>
            </a:r>
            <a:r>
              <a:rPr lang="nl-NL" sz="3600" dirty="0" err="1"/>
              <a:t>for</a:t>
            </a:r>
            <a:r>
              <a:rPr lang="nl-NL" sz="3600" dirty="0"/>
              <a:t> water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6133"/>
          </a:xfrm>
        </p:spPr>
        <p:txBody>
          <a:bodyPr>
            <a:normAutofit/>
          </a:bodyPr>
          <a:lstStyle/>
          <a:p>
            <a:pPr marL="1108710" lvl="1" indent="-742950">
              <a:buAutoNum type="arabicPeriod"/>
            </a:pPr>
            <a:r>
              <a:rPr lang="nl-NL" sz="2800" dirty="0" err="1"/>
              <a:t>Controlled</a:t>
            </a:r>
            <a:r>
              <a:rPr lang="nl-NL" sz="2800" dirty="0"/>
              <a:t> </a:t>
            </a:r>
            <a:r>
              <a:rPr lang="nl-NL" sz="2800" dirty="0" err="1"/>
              <a:t>sand</a:t>
            </a:r>
            <a:r>
              <a:rPr lang="nl-NL" sz="2800" dirty="0"/>
              <a:t> </a:t>
            </a:r>
            <a:r>
              <a:rPr lang="nl-NL" sz="2800" dirty="0" err="1"/>
              <a:t>mining</a:t>
            </a:r>
            <a:r>
              <a:rPr lang="nl-NL" sz="2800" dirty="0"/>
              <a:t> </a:t>
            </a:r>
            <a:r>
              <a:rPr lang="nl-NL" sz="2800" dirty="0" err="1"/>
              <a:t>along</a:t>
            </a:r>
            <a:r>
              <a:rPr lang="nl-NL" sz="2800" dirty="0"/>
              <a:t> </a:t>
            </a:r>
            <a:r>
              <a:rPr lang="nl-NL" sz="2800" dirty="0" err="1"/>
              <a:t>roads</a:t>
            </a:r>
            <a:endParaRPr lang="nl-NL" sz="2800" dirty="0"/>
          </a:p>
          <a:p>
            <a:pPr marL="1108710" lvl="1" indent="-742950">
              <a:buAutoNum type="arabicPeriod"/>
            </a:pPr>
            <a:r>
              <a:rPr lang="nl-NL" sz="2800" dirty="0" err="1"/>
              <a:t>Evacuation</a:t>
            </a:r>
            <a:r>
              <a:rPr lang="nl-NL" sz="2800" dirty="0"/>
              <a:t> in </a:t>
            </a:r>
            <a:r>
              <a:rPr lang="nl-NL" sz="2800" dirty="0" err="1"/>
              <a:t>times</a:t>
            </a:r>
            <a:r>
              <a:rPr lang="nl-NL" sz="2800" dirty="0"/>
              <a:t> of </a:t>
            </a:r>
            <a:r>
              <a:rPr lang="nl-NL" sz="2800" dirty="0" err="1"/>
              <a:t>floods</a:t>
            </a:r>
            <a:endParaRPr lang="nl-NL" sz="2800" dirty="0"/>
          </a:p>
          <a:p>
            <a:pPr marL="1108710" lvl="1" indent="-742950">
              <a:buAutoNum type="arabicPeriod"/>
            </a:pPr>
            <a:r>
              <a:rPr lang="nl-NL" sz="2800" dirty="0"/>
              <a:t>Road side tree planting</a:t>
            </a:r>
          </a:p>
          <a:p>
            <a:pPr marL="1108710" lvl="1" indent="-742950">
              <a:buAutoNum type="arabicPeriod"/>
            </a:pPr>
            <a:r>
              <a:rPr lang="nl-NL" sz="2800" dirty="0" err="1"/>
              <a:t>Brick</a:t>
            </a:r>
            <a:r>
              <a:rPr lang="nl-NL" sz="2800" dirty="0"/>
              <a:t> making</a:t>
            </a:r>
          </a:p>
          <a:p>
            <a:pPr marL="1108710" lvl="1" indent="-742950">
              <a:buAutoNum type="arabicPeriod"/>
            </a:pPr>
            <a:r>
              <a:rPr lang="nl-NL" sz="2800" dirty="0" err="1"/>
              <a:t>Biological</a:t>
            </a:r>
            <a:r>
              <a:rPr lang="nl-NL" sz="2800" dirty="0"/>
              <a:t> </a:t>
            </a:r>
            <a:r>
              <a:rPr lang="nl-NL" sz="2800" dirty="0" err="1"/>
              <a:t>rodent</a:t>
            </a:r>
            <a:r>
              <a:rPr lang="nl-NL" sz="2800" dirty="0"/>
              <a:t> control</a:t>
            </a:r>
          </a:p>
          <a:p>
            <a:pPr marL="1108710" lvl="1" indent="-742950">
              <a:buAutoNum type="arabicPeriod"/>
            </a:pPr>
            <a:r>
              <a:rPr lang="nl-NL" sz="2800" dirty="0" err="1"/>
              <a:t>Intermediate</a:t>
            </a:r>
            <a:r>
              <a:rPr lang="nl-NL" sz="2800" dirty="0"/>
              <a:t> means of transport</a:t>
            </a:r>
          </a:p>
          <a:p>
            <a:pPr marL="1108710" lvl="1" indent="-742950">
              <a:buAutoNum type="arabicPeriod"/>
            </a:pPr>
            <a:endParaRPr lang="nl-NL" sz="2800" dirty="0"/>
          </a:p>
          <a:p>
            <a:pPr marL="365760" lvl="1" indent="0">
              <a:buNone/>
            </a:pPr>
            <a:r>
              <a:rPr lang="nl-NL" sz="2800" dirty="0"/>
              <a:t>&gt;&gt; We </a:t>
            </a:r>
            <a:r>
              <a:rPr lang="nl-NL" sz="2800" dirty="0" err="1"/>
              <a:t>can</a:t>
            </a:r>
            <a:r>
              <a:rPr lang="nl-NL" sz="2800" dirty="0"/>
              <a:t> turn </a:t>
            </a:r>
            <a:r>
              <a:rPr lang="nl-NL" sz="2800" dirty="0" err="1"/>
              <a:t>roads</a:t>
            </a:r>
            <a:r>
              <a:rPr lang="nl-NL" sz="2800" dirty="0"/>
              <a:t> </a:t>
            </a:r>
            <a:r>
              <a:rPr lang="nl-NL" sz="2800" dirty="0" err="1"/>
              <a:t>into</a:t>
            </a:r>
            <a:r>
              <a:rPr lang="nl-NL" sz="2800" dirty="0"/>
              <a:t> </a:t>
            </a:r>
            <a:r>
              <a:rPr lang="nl-NL" sz="2800" dirty="0" err="1"/>
              <a:t>development</a:t>
            </a:r>
            <a:r>
              <a:rPr lang="nl-NL" sz="2800" dirty="0"/>
              <a:t> reservoirs</a:t>
            </a:r>
          </a:p>
          <a:p>
            <a:pPr marL="514350" indent="-514350">
              <a:buAutoNum type="arabicParenBoth"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34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9466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622" y="0"/>
            <a:ext cx="3777686" cy="40075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74368" y="4884821"/>
            <a:ext cx="3291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Road side tree planting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3823682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/>
              <a:t>Brick</a:t>
            </a:r>
            <a:r>
              <a:rPr lang="nl-NL" dirty="0"/>
              <a:t> making – </a:t>
            </a:r>
            <a:r>
              <a:rPr lang="nl-NL" dirty="0" err="1"/>
              <a:t>using</a:t>
            </a:r>
            <a:r>
              <a:rPr lang="nl-NL" dirty="0"/>
              <a:t> </a:t>
            </a:r>
            <a:r>
              <a:rPr lang="nl-NL" dirty="0" err="1"/>
              <a:t>runoff</a:t>
            </a:r>
            <a:r>
              <a:rPr lang="nl-NL" dirty="0"/>
              <a:t> </a:t>
            </a:r>
            <a:r>
              <a:rPr lang="nl-NL" dirty="0" err="1"/>
              <a:t>sediments</a:t>
            </a:r>
            <a:endParaRPr lang="en-GB" dirty="0"/>
          </a:p>
        </p:txBody>
      </p:sp>
      <p:pic>
        <p:nvPicPr>
          <p:cNvPr id="4" name="Content Placeholder 3" descr="C:\Users\MASILA\AppData\Local\Microsoft\Windows\Temporary Internet Files\Content.Word\20140708_163742.jpg"/>
          <p:cNvPicPr>
            <a:picLocks noGrp="1"/>
          </p:cNvPicPr>
          <p:nvPr>
            <p:ph sz="quarter" idx="1"/>
          </p:nvPr>
        </p:nvPicPr>
        <p:blipFill rotWithShape="1">
          <a:blip r:embed="rId2" cstate="print"/>
          <a:srcRect l="28972" t="-2470" r="5963" b="2470"/>
          <a:stretch/>
        </p:blipFill>
        <p:spPr bwMode="auto">
          <a:xfrm rot="5400000">
            <a:off x="1826046" y="840037"/>
            <a:ext cx="5348688" cy="668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6266653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Cost</a:t>
            </a:r>
            <a:r>
              <a:rPr lang="nl-NL" dirty="0"/>
              <a:t> Benefit Analysis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15495" r="3950"/>
          <a:stretch/>
        </p:blipFill>
        <p:spPr>
          <a:xfrm>
            <a:off x="1" y="2379643"/>
            <a:ext cx="4571076" cy="3662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1628455"/>
            <a:ext cx="4610499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b="1" dirty="0"/>
              <a:t>Kitui </a:t>
            </a:r>
            <a:r>
              <a:rPr lang="nl-NL" b="1" dirty="0" err="1"/>
              <a:t>representative</a:t>
            </a:r>
            <a:r>
              <a:rPr lang="nl-NL" b="1" dirty="0"/>
              <a:t> of 8 sub-</a:t>
            </a:r>
            <a:r>
              <a:rPr lang="nl-NL" b="1" dirty="0" err="1"/>
              <a:t>counties</a:t>
            </a:r>
            <a:r>
              <a:rPr lang="nl-NL" b="1" dirty="0"/>
              <a:t> (30 farms</a:t>
            </a:r>
            <a:r>
              <a:rPr lang="nl-NL" dirty="0"/>
              <a:t>)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610500" y="1628454"/>
            <a:ext cx="445465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b="1" dirty="0" err="1"/>
              <a:t>Mbitini</a:t>
            </a:r>
            <a:r>
              <a:rPr lang="nl-NL" b="1" dirty="0"/>
              <a:t> (</a:t>
            </a:r>
            <a:r>
              <a:rPr lang="nl-NL" b="1" dirty="0" err="1"/>
              <a:t>ward</a:t>
            </a:r>
            <a:r>
              <a:rPr lang="nl-NL" b="1" dirty="0"/>
              <a:t> in Kitui </a:t>
            </a:r>
            <a:r>
              <a:rPr lang="nl-NL" b="1" dirty="0" err="1"/>
              <a:t>County</a:t>
            </a:r>
            <a:r>
              <a:rPr lang="nl-NL" b="1" dirty="0"/>
              <a:t>) (60 farms)</a:t>
            </a:r>
          </a:p>
          <a:p>
            <a:r>
              <a:rPr lang="nl-NL" b="1" dirty="0"/>
              <a:t> </a:t>
            </a:r>
            <a:endParaRPr lang="en-GB" b="1" dirty="0"/>
          </a:p>
        </p:txBody>
      </p:sp>
      <p:graphicFrame>
        <p:nvGraphicFramePr>
          <p:cNvPr id="9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9170879"/>
              </p:ext>
            </p:extLst>
          </p:nvPr>
        </p:nvGraphicFramePr>
        <p:xfrm>
          <a:off x="4590656" y="2379643"/>
          <a:ext cx="4553344" cy="3662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612868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1666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Arial" pitchFamily="34" charset="0"/>
              </a:rPr>
              <a:t>Beyond techniques, it’s about Governance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763530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1. </a:t>
            </a:r>
            <a:r>
              <a:rPr lang="nl-NL" dirty="0" err="1"/>
              <a:t>Integrate</a:t>
            </a:r>
            <a:r>
              <a:rPr lang="nl-NL" dirty="0"/>
              <a:t> </a:t>
            </a:r>
            <a:r>
              <a:rPr lang="nl-NL" dirty="0" err="1"/>
              <a:t>within</a:t>
            </a:r>
            <a:r>
              <a:rPr lang="nl-NL" dirty="0"/>
              <a:t> Programs on Roads and Water and </a:t>
            </a:r>
            <a:r>
              <a:rPr lang="nl-NL" dirty="0" err="1"/>
              <a:t>Agriculture</a:t>
            </a:r>
            <a:endParaRPr lang="nl-NL" dirty="0"/>
          </a:p>
          <a:p>
            <a:r>
              <a:rPr lang="nl-NL" dirty="0"/>
              <a:t>2. Community engagement</a:t>
            </a:r>
          </a:p>
          <a:p>
            <a:r>
              <a:rPr lang="nl-NL" dirty="0"/>
              <a:t>3. Change procedures in roads development</a:t>
            </a:r>
          </a:p>
          <a:p>
            <a:pPr lvl="2">
              <a:buFont typeface="Arial"/>
              <a:buChar char="•"/>
            </a:pPr>
            <a:r>
              <a:rPr lang="nl-NL" dirty="0"/>
              <a:t>Manuals</a:t>
            </a:r>
          </a:p>
          <a:p>
            <a:pPr lvl="2">
              <a:buFont typeface="Arial"/>
              <a:buChar char="•"/>
            </a:pPr>
            <a:r>
              <a:rPr lang="nl-NL" dirty="0"/>
              <a:t>Investment and maintenance budgets</a:t>
            </a:r>
          </a:p>
          <a:p>
            <a:pPr lvl="2">
              <a:buFont typeface="Arial"/>
              <a:buChar char="•"/>
            </a:pPr>
            <a:r>
              <a:rPr lang="nl-NL" dirty="0"/>
              <a:t>Cooperation</a:t>
            </a:r>
          </a:p>
          <a:p>
            <a:r>
              <a:rPr lang="nl-NL" dirty="0"/>
              <a:t>4. Capacity building</a:t>
            </a:r>
          </a:p>
          <a:p>
            <a:pPr lvl="2">
              <a:buFont typeface="Arial"/>
              <a:buChar char="•"/>
            </a:pPr>
            <a:r>
              <a:rPr lang="nl-NL" dirty="0"/>
              <a:t>Technical training – </a:t>
            </a:r>
            <a:r>
              <a:rPr lang="nl-NL" dirty="0" err="1"/>
              <a:t>county</a:t>
            </a:r>
            <a:r>
              <a:rPr lang="nl-NL" dirty="0"/>
              <a:t> </a:t>
            </a:r>
            <a:r>
              <a:rPr lang="nl-NL" dirty="0" err="1"/>
              <a:t>staff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road</a:t>
            </a:r>
            <a:r>
              <a:rPr lang="nl-NL" dirty="0"/>
              <a:t> engineers</a:t>
            </a:r>
          </a:p>
          <a:p>
            <a:pPr lvl="2">
              <a:buFont typeface="Arial"/>
              <a:buChar char="•"/>
            </a:pPr>
            <a:r>
              <a:rPr lang="nl-NL" dirty="0"/>
              <a:t>Short courses</a:t>
            </a:r>
          </a:p>
          <a:p>
            <a:pPr lvl="2">
              <a:buFont typeface="Arial"/>
              <a:buChar char="•"/>
            </a:pPr>
            <a:r>
              <a:rPr lang="nl-NL" dirty="0"/>
              <a:t>Tools (run-off </a:t>
            </a:r>
            <a:r>
              <a:rPr lang="nl-NL" dirty="0" err="1"/>
              <a:t>models</a:t>
            </a:r>
            <a:r>
              <a:rPr lang="nl-NL" dirty="0"/>
              <a:t>)</a:t>
            </a:r>
          </a:p>
          <a:p>
            <a:pPr lvl="2">
              <a:buFont typeface="Arial"/>
              <a:buChar char="•"/>
            </a:pPr>
            <a:r>
              <a:rPr lang="nl-NL" dirty="0" err="1"/>
              <a:t>Guided</a:t>
            </a:r>
            <a:r>
              <a:rPr lang="nl-NL" dirty="0"/>
              <a:t> </a:t>
            </a:r>
            <a:r>
              <a:rPr lang="nl-NL" dirty="0" err="1"/>
              <a:t>learning</a:t>
            </a:r>
            <a:endParaRPr lang="nl-NL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38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010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77EB7-25F3-458A-923E-43612EFA1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>
            <a:noAutofit/>
          </a:bodyPr>
          <a:lstStyle/>
          <a:p>
            <a:r>
              <a:rPr lang="en-US" sz="3600" dirty="0"/>
              <a:t>For example: Kenya: working as partners with County Governments and Road Authorities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DFA57-1C4A-4798-B96C-F2B80A48CDC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997242"/>
            <a:ext cx="8153400" cy="4495800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en-US" dirty="0"/>
              <a:t>Technical team in Kitui, </a:t>
            </a:r>
            <a:r>
              <a:rPr lang="en-US" dirty="0" err="1"/>
              <a:t>Makueni</a:t>
            </a:r>
            <a:r>
              <a:rPr lang="en-US" dirty="0"/>
              <a:t> &amp; </a:t>
            </a:r>
            <a:r>
              <a:rPr lang="en-US" dirty="0" err="1"/>
              <a:t>Machakos</a:t>
            </a:r>
            <a:endParaRPr lang="en-US" dirty="0"/>
          </a:p>
          <a:p>
            <a:pPr>
              <a:buClr>
                <a:schemeClr val="accent2"/>
              </a:buClr>
            </a:pPr>
            <a:r>
              <a:rPr lang="en-US" dirty="0"/>
              <a:t>Cross-sectoral coordination and integration</a:t>
            </a:r>
          </a:p>
          <a:p>
            <a:pPr lvl="1">
              <a:buClr>
                <a:schemeClr val="accent2"/>
              </a:buClr>
            </a:pPr>
            <a:r>
              <a:rPr lang="en-US" dirty="0"/>
              <a:t>For all activities within the County</a:t>
            </a:r>
          </a:p>
          <a:p>
            <a:pPr lvl="1">
              <a:buClr>
                <a:schemeClr val="accent2"/>
              </a:buClr>
            </a:pPr>
            <a:r>
              <a:rPr lang="en-US" dirty="0"/>
              <a:t>Departments of Water, Agriculture, Roads &amp; Coordination</a:t>
            </a:r>
          </a:p>
          <a:p>
            <a:pPr lvl="1">
              <a:buClr>
                <a:schemeClr val="accent2"/>
              </a:buClr>
            </a:pPr>
            <a:r>
              <a:rPr lang="en-US" dirty="0"/>
              <a:t>Representatives of ASDSP and </a:t>
            </a:r>
            <a:r>
              <a:rPr lang="en-US" dirty="0" err="1"/>
              <a:t>KeRRA</a:t>
            </a:r>
            <a:r>
              <a:rPr lang="en-US" dirty="0"/>
              <a:t> </a:t>
            </a:r>
          </a:p>
          <a:p>
            <a:pPr>
              <a:buClr>
                <a:schemeClr val="accent2"/>
              </a:buClr>
            </a:pPr>
            <a:endParaRPr lang="en-US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Ongoing links with road Authorities to integrate in their projects and guidelines</a:t>
            </a:r>
          </a:p>
          <a:p>
            <a:pPr lvl="1">
              <a:buClr>
                <a:schemeClr val="accent2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723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Because....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Clr>
                <a:srgbClr val="0070C0"/>
              </a:buClr>
            </a:pPr>
            <a:r>
              <a:rPr lang="nl-NL" sz="2800" dirty="0" err="1"/>
              <a:t>Annual</a:t>
            </a:r>
            <a:r>
              <a:rPr lang="nl-NL" sz="2800" dirty="0"/>
              <a:t> increase of roads: f.i. 70,000 km in SSA</a:t>
            </a:r>
          </a:p>
          <a:p>
            <a:pPr>
              <a:buClr>
                <a:srgbClr val="0070C0"/>
              </a:buClr>
            </a:pPr>
            <a:r>
              <a:rPr lang="nl-NL" sz="2800" dirty="0"/>
              <a:t>Water is </a:t>
            </a:r>
            <a:r>
              <a:rPr lang="nl-NL" sz="2800" u="sng" dirty="0"/>
              <a:t>35% </a:t>
            </a:r>
            <a:r>
              <a:rPr lang="nl-NL" sz="2800" dirty="0"/>
              <a:t>of damage to </a:t>
            </a:r>
            <a:r>
              <a:rPr lang="nl-NL" sz="2800" dirty="0" err="1"/>
              <a:t>paved</a:t>
            </a:r>
            <a:r>
              <a:rPr lang="nl-NL" sz="2800" dirty="0"/>
              <a:t> </a:t>
            </a:r>
            <a:r>
              <a:rPr lang="nl-NL" sz="2800" dirty="0" err="1"/>
              <a:t>roads</a:t>
            </a:r>
            <a:r>
              <a:rPr lang="nl-NL" sz="2800" dirty="0"/>
              <a:t>, up </a:t>
            </a:r>
            <a:r>
              <a:rPr lang="nl-NL" sz="2800" dirty="0" err="1"/>
              <a:t>to</a:t>
            </a:r>
            <a:r>
              <a:rPr lang="nl-NL" sz="2800" dirty="0"/>
              <a:t> </a:t>
            </a:r>
            <a:r>
              <a:rPr lang="nl-NL" sz="2800" u="sng" dirty="0"/>
              <a:t>80% </a:t>
            </a:r>
            <a:r>
              <a:rPr lang="nl-NL" sz="2800" dirty="0"/>
              <a:t>to unpaved roads</a:t>
            </a:r>
          </a:p>
          <a:p>
            <a:pPr>
              <a:buClr>
                <a:srgbClr val="0070C0"/>
              </a:buClr>
            </a:pPr>
            <a:r>
              <a:rPr lang="nl-NL" sz="2800" dirty="0" err="1"/>
              <a:t>Roads</a:t>
            </a:r>
            <a:r>
              <a:rPr lang="nl-NL" sz="2800" dirty="0"/>
              <a:t> change the surface hydrology and have major impacts on run-off</a:t>
            </a:r>
          </a:p>
          <a:p>
            <a:pPr lvl="1"/>
            <a:r>
              <a:rPr lang="nl-NL" sz="2800" dirty="0"/>
              <a:t>now often causing local flooding, water logging and erosion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800" u="sng" dirty="0" err="1"/>
              <a:t>This</a:t>
            </a:r>
            <a:r>
              <a:rPr lang="nl-NL" sz="2800" u="sng" dirty="0"/>
              <a:t> can be turned around in large potential for water harvesting and water management</a:t>
            </a:r>
            <a:endParaRPr lang="en-US" sz="2800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4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0211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599" y="-66422"/>
            <a:ext cx="4451027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/>
            <a:endParaRPr lang="en-US" sz="36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en-US" sz="28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Roads for water alliance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1E7AC00-8767-455F-A848-E33229F497A0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"/>
          </p:nvPr>
        </p:nvSpPr>
        <p:spPr>
          <a:xfrm>
            <a:off x="612648" y="1658814"/>
            <a:ext cx="4604121" cy="5307470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1. </a:t>
            </a:r>
            <a:r>
              <a:rPr lang="nl-NL" dirty="0" err="1"/>
              <a:t>Work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water/</a:t>
            </a:r>
            <a:r>
              <a:rPr lang="nl-NL" dirty="0" err="1"/>
              <a:t>road</a:t>
            </a:r>
            <a:r>
              <a:rPr lang="nl-NL" dirty="0"/>
              <a:t>/</a:t>
            </a:r>
            <a:r>
              <a:rPr lang="nl-NL" dirty="0" err="1"/>
              <a:t>urban</a:t>
            </a:r>
            <a:r>
              <a:rPr lang="nl-NL" dirty="0"/>
              <a:t>/ </a:t>
            </a:r>
            <a:r>
              <a:rPr lang="nl-NL" dirty="0" err="1"/>
              <a:t>agriculture</a:t>
            </a:r>
            <a:r>
              <a:rPr lang="nl-NL" dirty="0"/>
              <a:t> programs </a:t>
            </a:r>
          </a:p>
          <a:p>
            <a:r>
              <a:rPr lang="nl-NL" dirty="0"/>
              <a:t>2. </a:t>
            </a:r>
            <a:r>
              <a:rPr lang="nl-NL" dirty="0" err="1"/>
              <a:t>Work</a:t>
            </a:r>
            <a:r>
              <a:rPr lang="nl-NL" dirty="0"/>
              <a:t> on </a:t>
            </a:r>
            <a:r>
              <a:rPr lang="nl-NL" dirty="0" err="1"/>
              <a:t>optimized</a:t>
            </a:r>
            <a:r>
              <a:rPr lang="nl-NL" dirty="0"/>
              <a:t> </a:t>
            </a:r>
            <a:r>
              <a:rPr lang="nl-NL" dirty="0" err="1"/>
              <a:t>practices</a:t>
            </a:r>
            <a:r>
              <a:rPr lang="nl-NL" dirty="0"/>
              <a:t> </a:t>
            </a:r>
          </a:p>
          <a:p>
            <a:pPr lvl="2"/>
            <a:r>
              <a:rPr lang="nl-NL" dirty="0"/>
              <a:t>Pilot </a:t>
            </a:r>
            <a:r>
              <a:rPr lang="nl-NL" dirty="0" err="1"/>
              <a:t>projects</a:t>
            </a:r>
            <a:endParaRPr lang="nl-NL" dirty="0"/>
          </a:p>
          <a:p>
            <a:pPr lvl="2"/>
            <a:r>
              <a:rPr lang="nl-NL" dirty="0"/>
              <a:t>Upscaling programs</a:t>
            </a:r>
          </a:p>
          <a:p>
            <a:pPr lvl="2"/>
            <a:r>
              <a:rPr lang="nl-NL" dirty="0" err="1"/>
              <a:t>Guidelines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designs</a:t>
            </a:r>
          </a:p>
          <a:p>
            <a:r>
              <a:rPr lang="nl-NL" dirty="0"/>
              <a:t>3. </a:t>
            </a:r>
            <a:r>
              <a:rPr lang="nl-NL" dirty="0" err="1"/>
              <a:t>Capacity</a:t>
            </a:r>
            <a:r>
              <a:rPr lang="nl-NL" dirty="0"/>
              <a:t> building</a:t>
            </a:r>
          </a:p>
          <a:p>
            <a:pPr lvl="2">
              <a:buFont typeface="Arial"/>
              <a:buChar char="•"/>
            </a:pPr>
            <a:r>
              <a:rPr lang="nl-NL" dirty="0"/>
              <a:t>Short courses</a:t>
            </a:r>
          </a:p>
          <a:p>
            <a:pPr lvl="2">
              <a:buFont typeface="Arial"/>
              <a:buChar char="•"/>
            </a:pPr>
            <a:r>
              <a:rPr lang="nl-NL" dirty="0" err="1"/>
              <a:t>Guided</a:t>
            </a:r>
            <a:r>
              <a:rPr lang="nl-NL" dirty="0"/>
              <a:t> </a:t>
            </a:r>
            <a:r>
              <a:rPr lang="nl-NL" dirty="0" err="1"/>
              <a:t>learning</a:t>
            </a:r>
            <a:endParaRPr lang="nl-NL" dirty="0"/>
          </a:p>
          <a:p>
            <a:pPr lvl="2">
              <a:buFont typeface="Arial"/>
              <a:buChar char="•"/>
            </a:pPr>
            <a:r>
              <a:rPr lang="nl-NL" dirty="0"/>
              <a:t>Tools </a:t>
            </a:r>
            <a:r>
              <a:rPr lang="nl-NL" dirty="0" err="1"/>
              <a:t>and</a:t>
            </a:r>
            <a:r>
              <a:rPr lang="nl-NL" dirty="0"/>
              <a:t> research</a:t>
            </a:r>
          </a:p>
          <a:p>
            <a:pPr marL="365760" lvl="1" indent="0">
              <a:buNone/>
            </a:pPr>
            <a:r>
              <a:rPr lang="nl-NL" dirty="0"/>
              <a:t>4. </a:t>
            </a:r>
            <a:r>
              <a:rPr lang="nl-NL" dirty="0" err="1"/>
              <a:t>www.roadsforwater.org</a:t>
            </a:r>
            <a:endParaRPr lang="nl-NL" dirty="0"/>
          </a:p>
          <a:p>
            <a:pPr marL="685800" lvl="2" indent="0">
              <a:buNone/>
            </a:pPr>
            <a:endParaRPr lang="nl-NL" dirty="0"/>
          </a:p>
          <a:p>
            <a:pPr lvl="2">
              <a:buFont typeface="Arial"/>
              <a:buChar char="•"/>
            </a:pPr>
            <a:endParaRPr lang="nl-NL" dirty="0"/>
          </a:p>
          <a:p>
            <a:pPr lvl="2">
              <a:buFont typeface="Arial"/>
              <a:buChar char="•"/>
            </a:pPr>
            <a:endParaRPr lang="nl-NL" dirty="0"/>
          </a:p>
          <a:p>
            <a:pPr marL="365760" lvl="1" indent="0">
              <a:buNone/>
            </a:pP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627" y="1516698"/>
            <a:ext cx="3424037" cy="2014139"/>
          </a:xfrm>
          <a:prstGeom prst="rect">
            <a:avLst/>
          </a:prstGeom>
        </p:spPr>
      </p:pic>
      <p:pic>
        <p:nvPicPr>
          <p:cNvPr id="7" name="Picture 5" descr="C:\Users\USER\Desktop\Class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1437" y="4334944"/>
            <a:ext cx="3712544" cy="230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426121" y="3142998"/>
            <a:ext cx="31050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err="1">
                <a:solidFill>
                  <a:srgbClr val="0070C0"/>
                </a:solidFill>
              </a:rPr>
              <a:t>Join</a:t>
            </a:r>
            <a:r>
              <a:rPr lang="nl-NL" sz="2800" dirty="0">
                <a:solidFill>
                  <a:srgbClr val="0070C0"/>
                </a:solidFill>
              </a:rPr>
              <a:t> </a:t>
            </a:r>
            <a:r>
              <a:rPr lang="nl-NL" sz="2800" dirty="0" err="1">
                <a:solidFill>
                  <a:srgbClr val="0070C0"/>
                </a:solidFill>
              </a:rPr>
              <a:t>us</a:t>
            </a:r>
            <a:r>
              <a:rPr lang="nl-NL" sz="2800" dirty="0">
                <a:solidFill>
                  <a:srgbClr val="0070C0"/>
                </a:solidFill>
              </a:rPr>
              <a:t>! </a:t>
            </a:r>
            <a:r>
              <a:rPr lang="nl-NL" sz="2400" dirty="0">
                <a:solidFill>
                  <a:srgbClr val="0070C0"/>
                </a:solidFill>
              </a:rPr>
              <a:t>marta@metameta.nl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286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A1499D-9261-4A41-AD09-64742D2B8185}"/>
              </a:ext>
            </a:extLst>
          </p:cNvPr>
          <p:cNvSpPr txBox="1"/>
          <p:nvPr/>
        </p:nvSpPr>
        <p:spPr>
          <a:xfrm>
            <a:off x="782236" y="1596623"/>
            <a:ext cx="196996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Supported by: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F8E943-F3B9-F24C-9D59-350E87CA3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0" y="2976563"/>
            <a:ext cx="1905000" cy="904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BF070D-5BAE-2341-9395-D91DA35A0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338" y="2951925"/>
            <a:ext cx="2024666" cy="105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39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221" y="228600"/>
            <a:ext cx="8681827" cy="990600"/>
          </a:xfrm>
        </p:spPr>
        <p:txBody>
          <a:bodyPr>
            <a:normAutofit/>
          </a:bodyPr>
          <a:lstStyle/>
          <a:p>
            <a:r>
              <a:rPr lang="nl-NL" dirty="0" err="1">
                <a:solidFill>
                  <a:srgbClr val="0070C0"/>
                </a:solidFill>
              </a:rPr>
              <a:t>Some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results</a:t>
            </a:r>
            <a:r>
              <a:rPr lang="nl-NL" dirty="0">
                <a:solidFill>
                  <a:srgbClr val="0070C0"/>
                </a:solidFill>
              </a:rPr>
              <a:t> of </a:t>
            </a:r>
            <a:r>
              <a:rPr lang="nl-NL" dirty="0" err="1">
                <a:solidFill>
                  <a:srgbClr val="0070C0"/>
                </a:solidFill>
              </a:rPr>
              <a:t>reconnaissance</a:t>
            </a:r>
            <a:r>
              <a:rPr lang="nl-NL" dirty="0">
                <a:solidFill>
                  <a:srgbClr val="0070C0"/>
                </a:solidFill>
              </a:rPr>
              <a:t> studies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2648" y="1600199"/>
            <a:ext cx="5379077" cy="5017169"/>
          </a:xfrm>
        </p:spPr>
        <p:txBody>
          <a:bodyPr>
            <a:normAutofit fontScale="47500" lnSpcReduction="20000"/>
          </a:bodyPr>
          <a:lstStyle/>
          <a:p>
            <a:pPr>
              <a:buClr>
                <a:srgbClr val="FF0000"/>
              </a:buClr>
            </a:pPr>
            <a:r>
              <a:rPr lang="nl-NL" sz="5100" dirty="0"/>
              <a:t>In 200 kilometers:</a:t>
            </a:r>
          </a:p>
          <a:p>
            <a:pPr lvl="1">
              <a:buClr>
                <a:srgbClr val="FF0000"/>
              </a:buClr>
            </a:pPr>
            <a:r>
              <a:rPr lang="nl-NL" sz="4400" dirty="0" err="1"/>
              <a:t>Erosion</a:t>
            </a:r>
            <a:r>
              <a:rPr lang="nl-NL" sz="4400" dirty="0"/>
              <a:t> </a:t>
            </a:r>
            <a:r>
              <a:rPr lang="nl-NL" sz="4400" dirty="0" err="1"/>
              <a:t>and</a:t>
            </a:r>
            <a:r>
              <a:rPr lang="nl-NL" sz="4400" dirty="0"/>
              <a:t> </a:t>
            </a:r>
            <a:r>
              <a:rPr lang="nl-NL" sz="4400" dirty="0" err="1"/>
              <a:t>sedimentation</a:t>
            </a:r>
            <a:r>
              <a:rPr lang="nl-NL" sz="4400" dirty="0"/>
              <a:t>: 150 </a:t>
            </a:r>
            <a:r>
              <a:rPr lang="nl-NL" sz="4400" dirty="0" err="1"/>
              <a:t>locations</a:t>
            </a:r>
            <a:endParaRPr lang="nl-NL" sz="4400" dirty="0"/>
          </a:p>
          <a:p>
            <a:pPr lvl="1">
              <a:buClr>
                <a:srgbClr val="FF0000"/>
              </a:buClr>
            </a:pPr>
            <a:r>
              <a:rPr lang="nl-NL" sz="4400" dirty="0" err="1"/>
              <a:t>Flooding</a:t>
            </a:r>
            <a:r>
              <a:rPr lang="nl-NL" sz="4400" dirty="0"/>
              <a:t> of </a:t>
            </a:r>
            <a:r>
              <a:rPr lang="nl-NL" sz="4400" dirty="0" err="1"/>
              <a:t>houses</a:t>
            </a:r>
            <a:r>
              <a:rPr lang="nl-NL" sz="4400" dirty="0"/>
              <a:t> </a:t>
            </a:r>
            <a:r>
              <a:rPr lang="nl-NL" sz="4400" dirty="0" err="1"/>
              <a:t>and</a:t>
            </a:r>
            <a:r>
              <a:rPr lang="nl-NL" sz="4400" dirty="0"/>
              <a:t> land: 45 </a:t>
            </a:r>
            <a:r>
              <a:rPr lang="nl-NL" sz="4400" dirty="0" err="1"/>
              <a:t>locations</a:t>
            </a:r>
            <a:endParaRPr lang="nl-NL" sz="4400" dirty="0"/>
          </a:p>
          <a:p>
            <a:pPr lvl="1">
              <a:buClr>
                <a:srgbClr val="FF0000"/>
              </a:buClr>
            </a:pPr>
            <a:r>
              <a:rPr lang="nl-NL" sz="4400" dirty="0"/>
              <a:t>Persistent waterlogging: 65 </a:t>
            </a:r>
            <a:r>
              <a:rPr lang="nl-NL" sz="4400" dirty="0" err="1"/>
              <a:t>location</a:t>
            </a:r>
            <a:r>
              <a:rPr lang="nl-NL" sz="4400" dirty="0"/>
              <a:t> </a:t>
            </a:r>
          </a:p>
          <a:p>
            <a:pPr>
              <a:buClr>
                <a:srgbClr val="FF0000"/>
              </a:buClr>
            </a:pPr>
            <a:r>
              <a:rPr lang="nl-NL" sz="5100" dirty="0" err="1"/>
              <a:t>Deficiencies</a:t>
            </a:r>
            <a:r>
              <a:rPr lang="nl-NL" sz="5100" dirty="0"/>
              <a:t> in </a:t>
            </a:r>
            <a:r>
              <a:rPr lang="nl-NL" sz="5100" dirty="0" err="1"/>
              <a:t>governance</a:t>
            </a:r>
            <a:r>
              <a:rPr lang="nl-NL" sz="5100" dirty="0"/>
              <a:t> </a:t>
            </a:r>
            <a:r>
              <a:rPr lang="nl-NL" sz="5100" dirty="0" err="1"/>
              <a:t>process</a:t>
            </a:r>
            <a:endParaRPr lang="nl-NL" sz="5100" dirty="0"/>
          </a:p>
          <a:p>
            <a:pPr lvl="1">
              <a:buClr>
                <a:srgbClr val="FF0000"/>
              </a:buClr>
            </a:pPr>
            <a:r>
              <a:rPr lang="nl-NL" sz="4400" dirty="0"/>
              <a:t>Missing </a:t>
            </a:r>
            <a:r>
              <a:rPr lang="nl-NL" sz="4400" dirty="0" err="1"/>
              <a:t>from</a:t>
            </a:r>
            <a:r>
              <a:rPr lang="nl-NL" sz="4400" dirty="0"/>
              <a:t> </a:t>
            </a:r>
            <a:r>
              <a:rPr lang="nl-NL" sz="4400" dirty="0" err="1"/>
              <a:t>guidelines</a:t>
            </a:r>
            <a:endParaRPr lang="nl-NL" sz="4400" dirty="0"/>
          </a:p>
          <a:p>
            <a:pPr lvl="1">
              <a:buClr>
                <a:srgbClr val="FF0000"/>
              </a:buClr>
            </a:pPr>
            <a:r>
              <a:rPr lang="nl-NL" sz="4400" dirty="0"/>
              <a:t>No </a:t>
            </a:r>
            <a:r>
              <a:rPr lang="nl-NL" sz="4400" dirty="0" err="1"/>
              <a:t>coordination</a:t>
            </a:r>
            <a:r>
              <a:rPr lang="nl-NL" sz="4400" dirty="0"/>
              <a:t> </a:t>
            </a:r>
          </a:p>
          <a:p>
            <a:pPr lvl="1">
              <a:buClr>
                <a:srgbClr val="FF0000"/>
              </a:buClr>
            </a:pPr>
            <a:r>
              <a:rPr lang="nl-NL" sz="4400" dirty="0"/>
              <a:t>No </a:t>
            </a:r>
            <a:r>
              <a:rPr lang="nl-NL" sz="4400" dirty="0" err="1"/>
              <a:t>interaction</a:t>
            </a:r>
            <a:r>
              <a:rPr lang="nl-NL" sz="4400" dirty="0"/>
              <a:t> </a:t>
            </a:r>
            <a:r>
              <a:rPr lang="nl-NL" sz="4400" dirty="0" err="1"/>
              <a:t>with</a:t>
            </a:r>
            <a:r>
              <a:rPr lang="nl-NL" sz="4400" dirty="0"/>
              <a:t> </a:t>
            </a:r>
            <a:r>
              <a:rPr lang="nl-NL" sz="4400" dirty="0" err="1"/>
              <a:t>road</a:t>
            </a:r>
            <a:r>
              <a:rPr lang="nl-NL" sz="4400" dirty="0"/>
              <a:t>-side </a:t>
            </a:r>
            <a:r>
              <a:rPr lang="nl-NL" sz="4400" dirty="0" err="1"/>
              <a:t>communities</a:t>
            </a:r>
            <a:endParaRPr lang="nl-NL" sz="4400" dirty="0"/>
          </a:p>
          <a:p>
            <a:pPr>
              <a:buClr>
                <a:srgbClr val="FF0000"/>
              </a:buClr>
            </a:pPr>
            <a:r>
              <a:rPr lang="nl-NL" sz="5100" dirty="0" err="1"/>
              <a:t>Social</a:t>
            </a:r>
            <a:r>
              <a:rPr lang="nl-NL" sz="5100" dirty="0"/>
              <a:t> impacts</a:t>
            </a:r>
          </a:p>
          <a:p>
            <a:pPr lvl="1">
              <a:buClr>
                <a:srgbClr val="FF0000"/>
              </a:buClr>
            </a:pPr>
            <a:r>
              <a:rPr lang="nl-NL" sz="4400" dirty="0" err="1"/>
              <a:t>Damage</a:t>
            </a:r>
            <a:r>
              <a:rPr lang="nl-NL" sz="4400" dirty="0"/>
              <a:t> </a:t>
            </a:r>
            <a:r>
              <a:rPr lang="nl-NL" sz="4400" dirty="0" err="1"/>
              <a:t>to</a:t>
            </a:r>
            <a:r>
              <a:rPr lang="nl-NL" sz="4400" dirty="0"/>
              <a:t> land </a:t>
            </a:r>
            <a:r>
              <a:rPr lang="nl-NL" sz="4400" dirty="0" err="1"/>
              <a:t>and</a:t>
            </a:r>
            <a:r>
              <a:rPr lang="nl-NL" sz="4400" dirty="0"/>
              <a:t> </a:t>
            </a:r>
            <a:r>
              <a:rPr lang="nl-NL" sz="4400" dirty="0" err="1"/>
              <a:t>houses</a:t>
            </a:r>
            <a:r>
              <a:rPr lang="nl-NL" sz="4400" dirty="0"/>
              <a:t>, </a:t>
            </a:r>
            <a:r>
              <a:rPr lang="nl-NL" sz="4400" dirty="0" err="1"/>
              <a:t>dust</a:t>
            </a:r>
            <a:endParaRPr lang="nl-NL" sz="4400" dirty="0"/>
          </a:p>
          <a:p>
            <a:pPr lvl="1">
              <a:buClr>
                <a:srgbClr val="FF0000"/>
              </a:buClr>
            </a:pPr>
            <a:r>
              <a:rPr lang="nl-NL" sz="4400" dirty="0" err="1"/>
              <a:t>Poor</a:t>
            </a:r>
            <a:r>
              <a:rPr lang="nl-NL" sz="4400" dirty="0"/>
              <a:t> – most </a:t>
            </a:r>
            <a:r>
              <a:rPr lang="nl-NL" sz="4400" dirty="0" err="1"/>
              <a:t>vulnerable</a:t>
            </a:r>
            <a:r>
              <a:rPr lang="nl-NL" sz="4400" dirty="0"/>
              <a:t> </a:t>
            </a:r>
            <a:r>
              <a:rPr lang="nl-NL" sz="4400" dirty="0" err="1"/>
              <a:t>least</a:t>
            </a:r>
            <a:r>
              <a:rPr lang="nl-NL" sz="4400" dirty="0"/>
              <a:t> access </a:t>
            </a:r>
            <a:r>
              <a:rPr lang="nl-NL" sz="4400" dirty="0" err="1"/>
              <a:t>to</a:t>
            </a:r>
            <a:r>
              <a:rPr lang="nl-NL" sz="4400" dirty="0"/>
              <a:t> </a:t>
            </a:r>
            <a:r>
              <a:rPr lang="nl-NL" sz="4400" dirty="0" err="1"/>
              <a:t>potential</a:t>
            </a:r>
            <a:endParaRPr lang="nl-NL" sz="4400" dirty="0"/>
          </a:p>
          <a:p>
            <a:pPr lvl="1">
              <a:buClr>
                <a:srgbClr val="FF0000"/>
              </a:buClr>
            </a:pPr>
            <a:r>
              <a:rPr lang="nl-NL" sz="4400" dirty="0"/>
              <a:t>No </a:t>
            </a:r>
            <a:r>
              <a:rPr lang="nl-NL" sz="4400" dirty="0" err="1"/>
              <a:t>compensation</a:t>
            </a:r>
            <a:r>
              <a:rPr lang="nl-NL" sz="4400" dirty="0"/>
              <a:t>, indirect </a:t>
            </a:r>
            <a:r>
              <a:rPr lang="nl-NL" sz="4400" dirty="0" err="1"/>
              <a:t>litigation</a:t>
            </a:r>
            <a:endParaRPr lang="nl-NL" sz="4400" dirty="0"/>
          </a:p>
          <a:p>
            <a:pPr lvl="1">
              <a:buClr>
                <a:srgbClr val="FF0000"/>
              </a:buClr>
            </a:pPr>
            <a:endParaRPr lang="nl-NL" dirty="0"/>
          </a:p>
          <a:p>
            <a:pPr marL="365760" lvl="1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5" name="Picture 7" descr="::Fieldwork:Pictures:DSC00955 (1 of 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8908" y="4432897"/>
            <a:ext cx="3595092" cy="218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5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377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990600" y="228600"/>
            <a:ext cx="8153400" cy="990600"/>
          </a:xfrm>
        </p:spPr>
        <p:txBody>
          <a:bodyPr>
            <a:normAutofit/>
          </a:bodyPr>
          <a:lstStyle/>
          <a:p>
            <a:r>
              <a:rPr lang="nl-NL" sz="3600" dirty="0"/>
              <a:t>Urgent </a:t>
            </a:r>
            <a:r>
              <a:rPr lang="nl-NL" sz="3600" dirty="0" err="1"/>
              <a:t>need</a:t>
            </a:r>
            <a:r>
              <a:rPr lang="nl-NL" sz="3600" dirty="0"/>
              <a:t> </a:t>
            </a:r>
            <a:r>
              <a:rPr lang="nl-NL" sz="3600" dirty="0" err="1"/>
              <a:t>to</a:t>
            </a:r>
            <a:r>
              <a:rPr lang="nl-NL" sz="3600" dirty="0"/>
              <a:t> turn </a:t>
            </a:r>
            <a:r>
              <a:rPr lang="nl-NL" sz="3600" dirty="0" err="1"/>
              <a:t>things</a:t>
            </a:r>
            <a:r>
              <a:rPr lang="nl-NL" sz="3600" dirty="0"/>
              <a:t> </a:t>
            </a:r>
            <a:r>
              <a:rPr lang="nl-NL" sz="3600" dirty="0" err="1"/>
              <a:t>around</a:t>
            </a:r>
            <a:endParaRPr lang="nl-NL" sz="3600" dirty="0"/>
          </a:p>
        </p:txBody>
      </p:sp>
      <p:pic>
        <p:nvPicPr>
          <p:cNvPr id="7" name="Tijdelijke aanduiding voor inhoud 4" descr="Roads-acting-as-drains-in-rainy-period-in-Ethiopia.JPG-nggid03256-ngg0dyn-250x187x100-00f0w010c010r110f110r010t0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2" b="13142"/>
          <a:stretch>
            <a:fillRect/>
          </a:stretch>
        </p:blipFill>
        <p:spPr>
          <a:xfrm>
            <a:off x="3757749" y="12698"/>
            <a:ext cx="5386251" cy="3194049"/>
          </a:xfrm>
          <a:prstGeom prst="rect">
            <a:avLst/>
          </a:prstGeom>
          <a:ln>
            <a:solidFill>
              <a:srgbClr val="008CC0"/>
            </a:solidFill>
          </a:ln>
        </p:spPr>
      </p:pic>
      <p:pic>
        <p:nvPicPr>
          <p:cNvPr id="10" name="Afbeelding 9" descr="IMG_198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340" y="3194049"/>
            <a:ext cx="4893732" cy="3670300"/>
          </a:xfrm>
          <a:prstGeom prst="rect">
            <a:avLst/>
          </a:prstGeom>
          <a:ln>
            <a:solidFill>
              <a:srgbClr val="008CC0"/>
            </a:solidFill>
          </a:ln>
        </p:spPr>
      </p:pic>
      <p:pic>
        <p:nvPicPr>
          <p:cNvPr id="11" name="Picture 20" descr="::Fieldwork:Pictures:DSC00697 (5 of 14)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1"/>
            <a:ext cx="4442392" cy="3200399"/>
          </a:xfrm>
          <a:prstGeom prst="rect">
            <a:avLst/>
          </a:prstGeom>
          <a:noFill/>
          <a:ln w="9525">
            <a:solidFill>
              <a:srgbClr val="008CC0"/>
            </a:solidFill>
            <a:miter lim="800000"/>
            <a:headEnd/>
            <a:tailEnd/>
          </a:ln>
        </p:spPr>
      </p:pic>
      <p:sp>
        <p:nvSpPr>
          <p:cNvPr id="3" name="Tekstvak 2"/>
          <p:cNvSpPr txBox="1"/>
          <p:nvPr/>
        </p:nvSpPr>
        <p:spPr>
          <a:xfrm>
            <a:off x="3048000" y="2565400"/>
            <a:ext cx="706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err="1">
                <a:solidFill>
                  <a:srgbClr val="FFFFFF"/>
                </a:solidFill>
              </a:rPr>
              <a:t>Floods</a:t>
            </a:r>
            <a:endParaRPr lang="nl-NL" sz="1600" dirty="0">
              <a:solidFill>
                <a:srgbClr val="FFFFFF"/>
              </a:solidFill>
            </a:endParaRPr>
          </a:p>
        </p:txBody>
      </p:sp>
      <p:pic>
        <p:nvPicPr>
          <p:cNvPr id="15" name="Picture 2" descr="I:\Kifle_Files\Landslide_New_Documents\Photos_Landslides_Dessie_Mekelle_Sept06_2014\DSC08172.JPG"/>
          <p:cNvPicPr>
            <a:picLocks noChangeAspect="1" noChangeArrowheads="1"/>
          </p:cNvPicPr>
          <p:nvPr/>
        </p:nvPicPr>
        <p:blipFill>
          <a:blip r:embed="rId6" cstate="print"/>
          <a:srcRect t="13240" b="13240"/>
          <a:stretch>
            <a:fillRect/>
          </a:stretch>
        </p:blipFill>
        <p:spPr bwMode="auto">
          <a:xfrm>
            <a:off x="4442392" y="3210023"/>
            <a:ext cx="6487203" cy="3657602"/>
          </a:xfrm>
          <a:prstGeom prst="rect">
            <a:avLst/>
          </a:prstGeom>
          <a:noFill/>
          <a:ln>
            <a:solidFill>
              <a:srgbClr val="008CC0"/>
            </a:solidFill>
          </a:ln>
        </p:spPr>
      </p:pic>
      <p:sp>
        <p:nvSpPr>
          <p:cNvPr id="18" name="Tekstvak 17"/>
          <p:cNvSpPr txBox="1"/>
          <p:nvPr/>
        </p:nvSpPr>
        <p:spPr>
          <a:xfrm>
            <a:off x="5029200" y="6388100"/>
            <a:ext cx="747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err="1">
                <a:solidFill>
                  <a:srgbClr val="FFFFFF"/>
                </a:solidFill>
              </a:rPr>
              <a:t>Erosion</a:t>
            </a:r>
            <a:endParaRPr lang="nl-NL" sz="1600" dirty="0">
              <a:solidFill>
                <a:srgbClr val="FFFFFF"/>
              </a:solidFill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4508500" y="2641600"/>
            <a:ext cx="2446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>
                <a:solidFill>
                  <a:srgbClr val="FFFFFF"/>
                </a:solidFill>
              </a:rPr>
              <a:t>Esp </a:t>
            </a:r>
            <a:r>
              <a:rPr lang="nl-NL" sz="1600" dirty="0" err="1">
                <a:solidFill>
                  <a:srgbClr val="FFFFFF"/>
                </a:solidFill>
              </a:rPr>
              <a:t>feeder</a:t>
            </a:r>
            <a:r>
              <a:rPr lang="nl-NL" sz="1600" dirty="0">
                <a:solidFill>
                  <a:srgbClr val="FFFFFF"/>
                </a:solidFill>
              </a:rPr>
              <a:t> </a:t>
            </a:r>
            <a:r>
              <a:rPr lang="nl-NL" sz="1600" dirty="0" err="1">
                <a:solidFill>
                  <a:srgbClr val="FFFFFF"/>
                </a:solidFill>
              </a:rPr>
              <a:t>roads</a:t>
            </a:r>
            <a:r>
              <a:rPr lang="nl-NL" sz="1600" dirty="0">
                <a:solidFill>
                  <a:srgbClr val="FFFFFF"/>
                </a:solidFill>
              </a:rPr>
              <a:t> </a:t>
            </a:r>
            <a:r>
              <a:rPr lang="nl-NL" sz="1600" dirty="0" err="1">
                <a:solidFill>
                  <a:srgbClr val="FFFFFF"/>
                </a:solidFill>
              </a:rPr>
              <a:t>damaged</a:t>
            </a:r>
            <a:endParaRPr lang="nl-NL" sz="1600" dirty="0">
              <a:solidFill>
                <a:srgbClr val="FFFFFF"/>
              </a:solidFill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3302000" y="6426200"/>
            <a:ext cx="1339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err="1">
                <a:solidFill>
                  <a:srgbClr val="FFFFFF"/>
                </a:solidFill>
              </a:rPr>
              <a:t>Sedimentation</a:t>
            </a:r>
            <a:endParaRPr lang="nl-NL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658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Triple Win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390769" y="2325077"/>
            <a:ext cx="185659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REDUCED WATER </a:t>
            </a:r>
          </a:p>
          <a:p>
            <a:r>
              <a:rPr lang="nl-NL" dirty="0"/>
              <a:t>DAMAGE</a:t>
            </a:r>
          </a:p>
          <a:p>
            <a:r>
              <a:rPr lang="nl-NL" dirty="0"/>
              <a:t>TO ROADS</a:t>
            </a:r>
          </a:p>
          <a:p>
            <a:r>
              <a:rPr lang="nl-NL" dirty="0"/>
              <a:t>(-35%, -80%)</a:t>
            </a:r>
          </a:p>
          <a:p>
            <a:endParaRPr lang="nl-NL" dirty="0"/>
          </a:p>
          <a:p>
            <a:r>
              <a:rPr lang="nl-NL" dirty="0" err="1"/>
              <a:t>And</a:t>
            </a:r>
            <a:r>
              <a:rPr lang="nl-NL" dirty="0"/>
              <a:t> more </a:t>
            </a:r>
            <a:r>
              <a:rPr lang="nl-NL" dirty="0" err="1"/>
              <a:t>reliable</a:t>
            </a:r>
            <a:endParaRPr lang="nl-NL" dirty="0"/>
          </a:p>
          <a:p>
            <a:r>
              <a:rPr lang="nl-NL" dirty="0"/>
              <a:t>Roads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6369538" y="3204298"/>
            <a:ext cx="26572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WATER MANAGED</a:t>
            </a:r>
          </a:p>
          <a:p>
            <a:r>
              <a:rPr lang="nl-NL" dirty="0"/>
              <a:t>FOR PRODUCTIVE USE</a:t>
            </a:r>
          </a:p>
          <a:p>
            <a:r>
              <a:rPr lang="nl-NL" dirty="0"/>
              <a:t>	</a:t>
            </a:r>
          </a:p>
          <a:p>
            <a:r>
              <a:rPr lang="nl-NL" dirty="0" err="1"/>
              <a:t>Rising</a:t>
            </a:r>
            <a:r>
              <a:rPr lang="nl-NL" dirty="0"/>
              <a:t> </a:t>
            </a:r>
            <a:r>
              <a:rPr lang="nl-NL" dirty="0" err="1"/>
              <a:t>groundwater</a:t>
            </a:r>
            <a:r>
              <a:rPr lang="nl-NL" dirty="0"/>
              <a:t>  levels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better</a:t>
            </a:r>
            <a:r>
              <a:rPr lang="nl-NL" dirty="0"/>
              <a:t> </a:t>
            </a:r>
            <a:r>
              <a:rPr lang="nl-NL" dirty="0" err="1"/>
              <a:t>soil</a:t>
            </a:r>
            <a:r>
              <a:rPr lang="nl-NL" dirty="0"/>
              <a:t> </a:t>
            </a:r>
            <a:r>
              <a:rPr lang="nl-NL" dirty="0" err="1"/>
              <a:t>moisture</a:t>
            </a:r>
            <a:endParaRPr lang="nl-NL" dirty="0"/>
          </a:p>
          <a:p>
            <a:endParaRPr lang="nl-NL" dirty="0"/>
          </a:p>
          <a:p>
            <a:r>
              <a:rPr lang="nl-NL" dirty="0"/>
              <a:t>Water </a:t>
            </a:r>
            <a:r>
              <a:rPr lang="nl-NL" dirty="0" err="1"/>
              <a:t>retention</a:t>
            </a:r>
            <a:endParaRPr lang="nl-NL" dirty="0"/>
          </a:p>
          <a:p>
            <a:endParaRPr lang="nl-NL" dirty="0"/>
          </a:p>
          <a:p>
            <a:r>
              <a:rPr lang="nl-NL" dirty="0" err="1"/>
              <a:t>Erosion</a:t>
            </a:r>
            <a:r>
              <a:rPr lang="nl-NL" dirty="0"/>
              <a:t> control</a:t>
            </a:r>
          </a:p>
          <a:p>
            <a:endParaRPr lang="nl-NL" dirty="0"/>
          </a:p>
          <a:p>
            <a:r>
              <a:rPr lang="nl-NL" dirty="0" err="1"/>
              <a:t>Flood</a:t>
            </a:r>
            <a:r>
              <a:rPr lang="nl-NL" dirty="0"/>
              <a:t> management</a:t>
            </a:r>
          </a:p>
          <a:p>
            <a:endParaRPr lang="nl-NL" dirty="0"/>
          </a:p>
          <a:p>
            <a:r>
              <a:rPr lang="nl-NL" dirty="0"/>
              <a:t>	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1504462" y="4513385"/>
            <a:ext cx="24320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REDUCED </a:t>
            </a:r>
          </a:p>
          <a:p>
            <a:r>
              <a:rPr lang="nl-NL" dirty="0"/>
              <a:t>DAMAGE FROM ROADS</a:t>
            </a:r>
          </a:p>
          <a:p>
            <a:endParaRPr lang="nl-NL" dirty="0"/>
          </a:p>
          <a:p>
            <a:r>
              <a:rPr lang="nl-NL" dirty="0"/>
              <a:t>Through </a:t>
            </a:r>
            <a:r>
              <a:rPr lang="nl-NL" dirty="0" err="1"/>
              <a:t>Flooding</a:t>
            </a:r>
            <a:r>
              <a:rPr lang="nl-NL" dirty="0"/>
              <a:t>,</a:t>
            </a:r>
          </a:p>
          <a:p>
            <a:r>
              <a:rPr lang="nl-NL" dirty="0" err="1"/>
              <a:t>Erosion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Sediment</a:t>
            </a:r>
          </a:p>
          <a:p>
            <a:r>
              <a:rPr lang="nl-NL" dirty="0" err="1"/>
              <a:t>Deposition</a:t>
            </a:r>
            <a:endParaRPr lang="nl-NL" dirty="0"/>
          </a:p>
        </p:txBody>
      </p:sp>
      <p:pic>
        <p:nvPicPr>
          <p:cNvPr id="9" name="Picture 2" descr="D:\Kifle_New_Files\Road_Water_Project_Documents\Photos_Road_Project_July18_2014_Mekelle_Adwa\DSC044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8520" y="1734598"/>
            <a:ext cx="2682557" cy="2011918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</p:pic>
      <p:sp>
        <p:nvSpPr>
          <p:cNvPr id="10" name="Pijl links 9"/>
          <p:cNvSpPr/>
          <p:nvPr/>
        </p:nvSpPr>
        <p:spPr>
          <a:xfrm rot="11689626">
            <a:off x="2037391" y="3256685"/>
            <a:ext cx="978408" cy="2916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Pijl links 10"/>
          <p:cNvSpPr/>
          <p:nvPr/>
        </p:nvSpPr>
        <p:spPr>
          <a:xfrm rot="872345">
            <a:off x="5370801" y="3985734"/>
            <a:ext cx="978408" cy="28675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jl links 11"/>
          <p:cNvSpPr/>
          <p:nvPr/>
        </p:nvSpPr>
        <p:spPr>
          <a:xfrm rot="7197334">
            <a:off x="2711051" y="4133334"/>
            <a:ext cx="888874" cy="30287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0521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The impact of </a:t>
            </a:r>
            <a:r>
              <a:rPr lang="nl-NL" dirty="0" err="1">
                <a:solidFill>
                  <a:schemeClr val="tx1"/>
                </a:solidFill>
              </a:rPr>
              <a:t>resilient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roads</a:t>
            </a: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881616"/>
              </p:ext>
            </p:extLst>
          </p:nvPr>
        </p:nvGraphicFramePr>
        <p:xfrm>
          <a:off x="161365" y="1649504"/>
          <a:ext cx="8821269" cy="55863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1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7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722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44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Resilience 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Impact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41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Reduced damage in the wake of disaster and unusual events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Reduced cost of road maintenance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1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Reduced damage due to erosion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1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Reduced damage due to flooding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1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Reduced damage due to sedimentation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62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Unlocking the economic potential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Less down time of roads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341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Co-benefits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Beneficial use of water harvested from roads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GB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3358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105508"/>
            <a:ext cx="8537448" cy="990600"/>
          </a:xfrm>
        </p:spPr>
        <p:txBody>
          <a:bodyPr>
            <a:noAutofit/>
          </a:bodyPr>
          <a:lstStyle/>
          <a:p>
            <a:r>
              <a:rPr lang="nl-NL" sz="3600" dirty="0"/>
              <a:t>Turning </a:t>
            </a:r>
            <a:r>
              <a:rPr lang="nl-NL" sz="3600" dirty="0" err="1"/>
              <a:t>things</a:t>
            </a:r>
            <a:r>
              <a:rPr lang="nl-NL" sz="3600" dirty="0"/>
              <a:t> </a:t>
            </a:r>
            <a:r>
              <a:rPr lang="nl-NL" sz="3600" dirty="0" err="1"/>
              <a:t>around</a:t>
            </a:r>
            <a:r>
              <a:rPr lang="nl-NL" sz="3600" dirty="0"/>
              <a:t>: </a:t>
            </a:r>
            <a:r>
              <a:rPr lang="nl-NL" sz="3600" dirty="0" err="1"/>
              <a:t>Harvesting</a:t>
            </a:r>
            <a:r>
              <a:rPr lang="nl-NL" sz="3600" dirty="0"/>
              <a:t> water from </a:t>
            </a:r>
            <a:r>
              <a:rPr lang="nl-NL" sz="3600" dirty="0" err="1"/>
              <a:t>roads</a:t>
            </a:r>
            <a:r>
              <a:rPr lang="nl-NL" sz="3600" dirty="0"/>
              <a:t> in Ethiopia – </a:t>
            </a:r>
            <a:r>
              <a:rPr lang="nl-NL" sz="3600" dirty="0" err="1"/>
              <a:t>example</a:t>
            </a:r>
            <a:r>
              <a:rPr lang="nl-NL" sz="3600" dirty="0"/>
              <a:t> of impact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17270" y="2049574"/>
            <a:ext cx="4503164" cy="4495800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FF0000"/>
              </a:buClr>
            </a:pPr>
            <a:r>
              <a:rPr lang="nl-NL" sz="2800" dirty="0" err="1"/>
              <a:t>Capturing</a:t>
            </a:r>
            <a:r>
              <a:rPr lang="nl-NL" sz="2800" dirty="0"/>
              <a:t> </a:t>
            </a:r>
            <a:r>
              <a:rPr lang="nl-NL" sz="2800" dirty="0" err="1"/>
              <a:t>rainfall</a:t>
            </a:r>
            <a:r>
              <a:rPr lang="nl-NL" sz="2800" dirty="0"/>
              <a:t> </a:t>
            </a:r>
            <a:r>
              <a:rPr lang="nl-NL" sz="2800" dirty="0" err="1"/>
              <a:t>for</a:t>
            </a:r>
            <a:r>
              <a:rPr lang="nl-NL" sz="2800" dirty="0"/>
              <a:t> dry </a:t>
            </a:r>
            <a:r>
              <a:rPr lang="nl-NL" sz="2800" dirty="0" err="1"/>
              <a:t>period</a:t>
            </a:r>
            <a:r>
              <a:rPr lang="nl-NL" sz="2800" dirty="0"/>
              <a:t> as </a:t>
            </a:r>
            <a:r>
              <a:rPr lang="nl-NL" sz="2800" dirty="0" err="1"/>
              <a:t>groundwater</a:t>
            </a:r>
            <a:r>
              <a:rPr lang="nl-NL" sz="2800" dirty="0"/>
              <a:t>, </a:t>
            </a:r>
            <a:r>
              <a:rPr lang="nl-NL" sz="2800" dirty="0" err="1"/>
              <a:t>soil</a:t>
            </a:r>
            <a:r>
              <a:rPr lang="nl-NL" sz="2800" dirty="0"/>
              <a:t> </a:t>
            </a:r>
            <a:r>
              <a:rPr lang="nl-NL" sz="2800" dirty="0" err="1"/>
              <a:t>moisture</a:t>
            </a:r>
            <a:r>
              <a:rPr lang="nl-NL" sz="2800" dirty="0"/>
              <a:t> or </a:t>
            </a:r>
            <a:r>
              <a:rPr lang="nl-NL" sz="2800" dirty="0" err="1"/>
              <a:t>surface</a:t>
            </a:r>
            <a:r>
              <a:rPr lang="nl-NL" sz="2800" dirty="0"/>
              <a:t> water</a:t>
            </a:r>
          </a:p>
          <a:p>
            <a:pPr>
              <a:buClr>
                <a:srgbClr val="FF0000"/>
              </a:buClr>
            </a:pPr>
            <a:r>
              <a:rPr lang="nl-NL" sz="2800" dirty="0" err="1"/>
              <a:t>Implemented</a:t>
            </a:r>
            <a:r>
              <a:rPr lang="nl-NL" sz="2800" dirty="0"/>
              <a:t> </a:t>
            </a:r>
            <a:r>
              <a:rPr lang="nl-NL" sz="2800" dirty="0" err="1"/>
              <a:t>since</a:t>
            </a:r>
            <a:r>
              <a:rPr lang="nl-NL" sz="2800" dirty="0"/>
              <a:t> 2014</a:t>
            </a:r>
          </a:p>
          <a:p>
            <a:pPr>
              <a:buClr>
                <a:srgbClr val="FF0000"/>
              </a:buClr>
            </a:pPr>
            <a:r>
              <a:rPr lang="nl-NL" sz="2800" dirty="0" err="1"/>
              <a:t>Withstanding</a:t>
            </a:r>
            <a:r>
              <a:rPr lang="nl-NL" sz="2800" dirty="0"/>
              <a:t> 2015 El </a:t>
            </a:r>
            <a:r>
              <a:rPr lang="nl-NL" sz="2800" dirty="0" err="1"/>
              <a:t>Nino</a:t>
            </a:r>
            <a:r>
              <a:rPr lang="nl-NL" sz="2800" dirty="0"/>
              <a:t> </a:t>
            </a:r>
          </a:p>
          <a:p>
            <a:pPr>
              <a:buClr>
                <a:srgbClr val="FF0000"/>
              </a:buClr>
            </a:pPr>
            <a:r>
              <a:rPr lang="nl-NL" sz="2800" dirty="0" err="1"/>
              <a:t>Engaged</a:t>
            </a:r>
            <a:r>
              <a:rPr lang="nl-NL" sz="2800" dirty="0"/>
              <a:t>&gt; 2.75 M </a:t>
            </a:r>
            <a:r>
              <a:rPr lang="nl-NL" sz="2800" dirty="0" err="1"/>
              <a:t>people</a:t>
            </a:r>
            <a:r>
              <a:rPr lang="nl-NL" sz="2800" dirty="0"/>
              <a:t> in 2015/7 </a:t>
            </a:r>
            <a:r>
              <a:rPr lang="nl-NL" sz="2800" dirty="0" err="1"/>
              <a:t>campaigns</a:t>
            </a:r>
            <a:r>
              <a:rPr lang="nl-NL" sz="2800" dirty="0"/>
              <a:t> </a:t>
            </a:r>
          </a:p>
          <a:p>
            <a:pPr>
              <a:buClr>
                <a:srgbClr val="FF0000"/>
              </a:buClr>
            </a:pPr>
            <a:r>
              <a:rPr lang="nl-NL" sz="2800" dirty="0" err="1"/>
              <a:t>Benefitted</a:t>
            </a:r>
            <a:r>
              <a:rPr lang="nl-NL" sz="2800" dirty="0"/>
              <a:t> 2.4 M </a:t>
            </a:r>
            <a:r>
              <a:rPr lang="nl-NL" sz="2800" dirty="0" err="1"/>
              <a:t>people</a:t>
            </a:r>
            <a:endParaRPr lang="nl-NL" sz="2800" dirty="0"/>
          </a:p>
          <a:p>
            <a:pPr>
              <a:buClr>
                <a:srgbClr val="FF0000"/>
              </a:buClr>
            </a:pPr>
            <a:r>
              <a:rPr lang="nl-NL" sz="2800" dirty="0" err="1"/>
              <a:t>Guidelines</a:t>
            </a:r>
            <a:r>
              <a:rPr lang="nl-NL" sz="2800" dirty="0"/>
              <a:t> </a:t>
            </a:r>
          </a:p>
          <a:p>
            <a:pPr>
              <a:buClr>
                <a:srgbClr val="FF0000"/>
              </a:buClr>
            </a:pPr>
            <a:r>
              <a:rPr lang="nl-NL" sz="2800" dirty="0" err="1"/>
              <a:t>Outscaling</a:t>
            </a:r>
            <a:r>
              <a:rPr lang="nl-NL" sz="2800" dirty="0"/>
              <a:t> </a:t>
            </a:r>
            <a:r>
              <a:rPr lang="nl-NL" sz="2800" dirty="0" err="1"/>
              <a:t>now</a:t>
            </a:r>
            <a:r>
              <a:rPr lang="nl-NL" sz="2800" dirty="0"/>
              <a:t> </a:t>
            </a:r>
            <a:r>
              <a:rPr lang="nl-NL" sz="2800" dirty="0" err="1"/>
              <a:t>to</a:t>
            </a:r>
            <a:r>
              <a:rPr lang="nl-NL" sz="2800" dirty="0"/>
              <a:t> Bangladesh, Kenya, Uganda, Malawi, Mozambique,  Tajikistan, Zambia, Nepal, Bolivia</a:t>
            </a:r>
            <a:endParaRPr lang="nl-NL" dirty="0"/>
          </a:p>
          <a:p>
            <a:endParaRPr lang="nl-NL" dirty="0"/>
          </a:p>
        </p:txBody>
      </p:sp>
      <p:pic>
        <p:nvPicPr>
          <p:cNvPr id="6" name="Picture 2" descr="D:\Kifle_New_Files\Road_Water_Project_Documents\Photos_Roads_Project_August01_2014\DSC0604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4512" y="1584059"/>
            <a:ext cx="3091034" cy="2050096"/>
          </a:xfrm>
          <a:prstGeom prst="rect">
            <a:avLst/>
          </a:prstGeom>
          <a:noFill/>
          <a:ln>
            <a:solidFill>
              <a:srgbClr val="008CC0"/>
            </a:solidFill>
          </a:ln>
        </p:spPr>
      </p:pic>
      <p:pic>
        <p:nvPicPr>
          <p:cNvPr id="7" name="Picture 2" descr="D:\Kifle_New_Files\Road_Water_Project_Documents\Photos_Road_Project_July18_2014_Mekelle_Adwa\DSC04416.JPG"/>
          <p:cNvPicPr>
            <a:picLocks noChangeAspect="1" noChangeArrowheads="1"/>
          </p:cNvPicPr>
          <p:nvPr/>
        </p:nvPicPr>
        <p:blipFill>
          <a:blip r:embed="rId3" cstate="print"/>
          <a:srcRect t="2142"/>
          <a:stretch>
            <a:fillRect/>
          </a:stretch>
        </p:blipFill>
        <p:spPr bwMode="auto">
          <a:xfrm>
            <a:off x="4920435" y="4122615"/>
            <a:ext cx="3301052" cy="242275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3063496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11">
      <a:dk1>
        <a:sysClr val="windowText" lastClr="000000"/>
      </a:dk1>
      <a:lt1>
        <a:sysClr val="window" lastClr="FFFFFF"/>
      </a:lt1>
      <a:dk2>
        <a:srgbClr val="FFFFFE"/>
      </a:dk2>
      <a:lt2>
        <a:srgbClr val="EBDDC3"/>
      </a:lt2>
      <a:accent1>
        <a:srgbClr val="008CC0"/>
      </a:accent1>
      <a:accent2>
        <a:srgbClr val="CE1D2C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Median.thmx</Template>
  <TotalTime>10706</TotalTime>
  <Words>1223</Words>
  <Application>Microsoft Office PowerPoint</Application>
  <PresentationFormat>On-screen Show (4:3)</PresentationFormat>
  <Paragraphs>286</Paragraphs>
  <Slides>41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Times New Roman</vt:lpstr>
      <vt:lpstr>Tw Cen MT</vt:lpstr>
      <vt:lpstr>Wingdings</vt:lpstr>
      <vt:lpstr>Wingdings 2</vt:lpstr>
      <vt:lpstr>Median</vt:lpstr>
      <vt:lpstr>road water management for Resilience    hgaliwango@metameta.nl</vt:lpstr>
      <vt:lpstr>Dream and opportunity</vt:lpstr>
      <vt:lpstr>Because</vt:lpstr>
      <vt:lpstr>Because....</vt:lpstr>
      <vt:lpstr>Some results of reconnaissance studies</vt:lpstr>
      <vt:lpstr>Urgent need to turn things around</vt:lpstr>
      <vt:lpstr>Triple Win</vt:lpstr>
      <vt:lpstr>The impact of resilient roads</vt:lpstr>
      <vt:lpstr>Turning things around: Harvesting water from roads in Ethiopia – example of impact</vt:lpstr>
      <vt:lpstr>Three Approaches</vt:lpstr>
      <vt:lpstr>Different techniques</vt:lpstr>
      <vt:lpstr>PowerPoint Presentation</vt:lpstr>
      <vt:lpstr>Different techniques</vt:lpstr>
      <vt:lpstr>Collecting water from a culvert</vt:lpstr>
      <vt:lpstr>PowerPoint Presentation</vt:lpstr>
      <vt:lpstr>Water bars/rolling dips</vt:lpstr>
      <vt:lpstr>PowerPoint Presentation</vt:lpstr>
      <vt:lpstr>Non-vented drift/low causeway</vt:lpstr>
      <vt:lpstr>     </vt:lpstr>
      <vt:lpstr>PowerPoint Presentation</vt:lpstr>
      <vt:lpstr>ETHIOPIA: ROAD WATER HARVESTING CAMPAIGN</vt:lpstr>
      <vt:lpstr>ETHIOPIA: CATCHMENT APPROACH</vt:lpstr>
      <vt:lpstr>     </vt:lpstr>
      <vt:lpstr>Vetiver stabilization (Bio Engineering) – Examples from Madagascar</vt:lpstr>
      <vt:lpstr> </vt:lpstr>
      <vt:lpstr> </vt:lpstr>
      <vt:lpstr> </vt:lpstr>
      <vt:lpstr> </vt:lpstr>
      <vt:lpstr>PowerPoint Presentation</vt:lpstr>
      <vt:lpstr>PowerPoint Presentation</vt:lpstr>
      <vt:lpstr>Diversion from culvert outlet</vt:lpstr>
      <vt:lpstr>PowerPoint Presentation</vt:lpstr>
      <vt:lpstr>Elevated culverts turn roads into dams, creating shallow wetlands. = more water, more pasture. (Olyelo wi dyel, Kotomor, Agago)</vt:lpstr>
      <vt:lpstr>Many additional opportunities to better use roads for water</vt:lpstr>
      <vt:lpstr>PowerPoint Presentation</vt:lpstr>
      <vt:lpstr>Brick making – using runoff sediments</vt:lpstr>
      <vt:lpstr>Cost Benefit Analysis</vt:lpstr>
      <vt:lpstr>Beyond techniques, it’s about Governance</vt:lpstr>
      <vt:lpstr>For example: Kenya: working as partners with County Governments and Road Authorities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Lenneke Knoop</dc:creator>
  <cp:lastModifiedBy>Hilary Galiwango</cp:lastModifiedBy>
  <cp:revision>143</cp:revision>
  <dcterms:created xsi:type="dcterms:W3CDTF">2014-10-14T08:47:37Z</dcterms:created>
  <dcterms:modified xsi:type="dcterms:W3CDTF">2019-11-28T07:16:45Z</dcterms:modified>
</cp:coreProperties>
</file>