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77" r:id="rId3"/>
    <p:sldId id="286" r:id="rId4"/>
    <p:sldId id="258" r:id="rId5"/>
    <p:sldId id="267" r:id="rId6"/>
    <p:sldId id="259" r:id="rId7"/>
    <p:sldId id="266" r:id="rId8"/>
    <p:sldId id="257" r:id="rId9"/>
    <p:sldId id="260" r:id="rId10"/>
    <p:sldId id="284" r:id="rId11"/>
    <p:sldId id="287" r:id="rId12"/>
    <p:sldId id="262" r:id="rId13"/>
    <p:sldId id="288" r:id="rId14"/>
    <p:sldId id="273" r:id="rId15"/>
    <p:sldId id="272" r:id="rId16"/>
    <p:sldId id="271" r:id="rId17"/>
    <p:sldId id="278" r:id="rId18"/>
    <p:sldId id="279" r:id="rId19"/>
    <p:sldId id="280" r:id="rId20"/>
    <p:sldId id="281" r:id="rId21"/>
    <p:sldId id="283" r:id="rId22"/>
    <p:sldId id="282" r:id="rId23"/>
    <p:sldId id="275" r:id="rId24"/>
    <p:sldId id="274" r:id="rId25"/>
    <p:sldId id="276" r:id="rId26"/>
    <p:sldId id="270" r:id="rId27"/>
    <p:sldId id="264" r:id="rId28"/>
    <p:sldId id="269" r:id="rId29"/>
    <p:sldId id="268" r:id="rId30"/>
    <p:sldId id="265" r:id="rId31"/>
    <p:sldId id="2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8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F6F99-EFD0-4F0E-9138-D09D1DA42BBE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171EE-A4A3-4421-9991-01E3C0431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171EE-A4A3-4421-9991-01E3C04318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7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171EE-A4A3-4421-9991-01E3C04318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5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171EE-A4A3-4421-9991-01E3C04318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0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7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087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89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4779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03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7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2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7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6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222B-0B0A-4170-8711-67458E997B6D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102E91-136A-47A0-A3A2-D514053D5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3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502"/>
            <a:ext cx="7524465" cy="1173708"/>
          </a:xfrm>
        </p:spPr>
        <p:txBody>
          <a:bodyPr/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Roads for Water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38985"/>
            <a:ext cx="8288740" cy="2811439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Rohit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Kumar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Bisural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(Nepal)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Civil, MSc Structural Engineering</a:t>
            </a:r>
          </a:p>
          <a:p>
            <a:pPr algn="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Chief</a:t>
            </a:r>
          </a:p>
          <a:p>
            <a:pPr algn="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Narayanghat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Mugling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 Project</a:t>
            </a:r>
          </a:p>
          <a:p>
            <a:pPr algn="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Nagdhunga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Naubise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Mugling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Road Project</a:t>
            </a:r>
          </a:p>
          <a:p>
            <a:pPr algn="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24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81" y="104633"/>
            <a:ext cx="9899681" cy="796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 Resilient Structures, Future actions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031297"/>
              </p:ext>
            </p:extLst>
          </p:nvPr>
        </p:nvGraphicFramePr>
        <p:xfrm>
          <a:off x="690981" y="900752"/>
          <a:ext cx="10745842" cy="557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4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6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Action Recommended/Suggested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Responsible agency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Study and comply the climate change issues on design phase of road. </a:t>
                      </a:r>
                      <a:r>
                        <a:rPr lang="en-US" sz="2400" dirty="0">
                          <a:solidFill>
                            <a:schemeClr val="accent5"/>
                          </a:solidFill>
                        </a:rPr>
                        <a:t>Water Auditing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Road building agency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Prepare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the inventory of existing water resources around the Road alignment</a:t>
                      </a:r>
                    </a:p>
                    <a:p>
                      <a:pPr marL="342900" indent="-342900">
                        <a:buAutoNum type="alphaLcPeriod"/>
                      </a:pP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Rivers</a:t>
                      </a:r>
                    </a:p>
                    <a:p>
                      <a:pPr marL="342900" indent="-342900">
                        <a:buAutoNum type="alphaLcPeriod"/>
                      </a:pP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Cascades</a:t>
                      </a:r>
                    </a:p>
                    <a:p>
                      <a:pPr marL="342900" indent="-342900">
                        <a:buAutoNum type="alphaLcPeriod"/>
                      </a:pP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Ponds/Lakes</a:t>
                      </a:r>
                    </a:p>
                    <a:p>
                      <a:pPr marL="342900" indent="-342900">
                        <a:buAutoNum type="alphaLcPeriod"/>
                      </a:pP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Wells/Springs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Federal/Local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Prepare master plan for the preservation of water bodies for resilient 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Federal/Local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Explore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for the alternate water resources along the Road alignment such as Snow harvesting, Reservoir, Fishery, Forestry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Federal/Local Government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82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2472"/>
          </a:xfrm>
        </p:spPr>
        <p:txBody>
          <a:bodyPr/>
          <a:lstStyle/>
          <a:p>
            <a:r>
              <a:rPr lang="en-US" dirty="0"/>
              <a:t>Green Construction with water</a:t>
            </a:r>
          </a:p>
        </p:txBody>
      </p:sp>
      <p:sp>
        <p:nvSpPr>
          <p:cNvPr id="6" name="文本框 4"/>
          <p:cNvSpPr txBox="1">
            <a:spLocks noGrp="1" noChangeArrowheads="1"/>
          </p:cNvSpPr>
          <p:nvPr>
            <p:ph idx="1"/>
          </p:nvPr>
        </p:nvSpPr>
        <p:spPr bwMode="auto">
          <a:xfrm>
            <a:off x="677334" y="1392072"/>
            <a:ext cx="8596668" cy="256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</a:rPr>
              <a:t>Select</a:t>
            </a:r>
            <a:r>
              <a:rPr lang="zh-CN" altLang="en-US" sz="2400" dirty="0">
                <a:latin typeface="Times New Roman" panose="02020603050405020304" pitchFamily="18" charset="0"/>
              </a:rPr>
              <a:t> local drought tolerant vegetation to form diversity and comprehensive optimization of water-saving landscape</a:t>
            </a:r>
            <a:r>
              <a:rPr lang="en-US" altLang="zh-CN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</a:rPr>
              <a:t>Construct High efficiency water saving irrigation green technology by sprinkler irrigation and drip irrigation.</a:t>
            </a:r>
          </a:p>
          <a:p>
            <a:pPr eaLnBrk="1" hangingPunct="1"/>
            <a:r>
              <a:rPr lang="en-US" altLang="zh-CN" sz="2400" dirty="0">
                <a:latin typeface="Times New Roman" panose="02020603050405020304" pitchFamily="18" charset="0"/>
              </a:rPr>
              <a:t>Use the 100% of reclaimed rainwater to irrigate the green landscape.</a:t>
            </a: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77333" y="4148919"/>
            <a:ext cx="4058439" cy="104509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Water saving and water</a:t>
            </a:r>
          </a:p>
          <a:p>
            <a:pPr algn="ctr" eaLnBrk="1" hangingPunct="1"/>
            <a:r>
              <a:rPr lang="zh-CN" altLang="en-US" sz="2400" dirty="0">
                <a:latin typeface="times" panose="02020603050405020304" pitchFamily="18" charset="0"/>
                <a:ea typeface="Microsoft YaHei" panose="020B0503020204020204" pitchFamily="34" charset="-122"/>
                <a:cs typeface="times" panose="02020603050405020304" pitchFamily="18" charset="0"/>
              </a:rPr>
              <a:t> resources utilization</a:t>
            </a: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4735774" y="4363022"/>
            <a:ext cx="5854890" cy="1815882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times" panose="02020603050405020304" pitchFamily="18" charset="0"/>
                <a:cs typeface="times" panose="02020603050405020304" pitchFamily="18" charset="0"/>
              </a:rPr>
              <a:t>Improv</a:t>
            </a:r>
            <a:r>
              <a:rPr lang="en-US" altLang="zh-CN" sz="2800" dirty="0">
                <a:latin typeface="times" panose="02020603050405020304" pitchFamily="18" charset="0"/>
                <a:cs typeface="times" panose="02020603050405020304" pitchFamily="18" charset="0"/>
              </a:rPr>
              <a:t>e </a:t>
            </a:r>
            <a:r>
              <a:rPr lang="zh-CN" altLang="en-US" sz="2800" dirty="0">
                <a:latin typeface="times" panose="02020603050405020304" pitchFamily="18" charset="0"/>
                <a:cs typeface="times" panose="02020603050405020304" pitchFamily="18" charset="0"/>
              </a:rPr>
              <a:t>water use efficiency</a:t>
            </a:r>
            <a:r>
              <a:rPr lang="en-US" altLang="zh-CN" sz="28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" panose="02020603050405020304" pitchFamily="18" charset="0"/>
                <a:cs typeface="times" panose="02020603050405020304" pitchFamily="18" charset="0"/>
              </a:rPr>
              <a:t>Non traditional water resources utilization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" panose="02020603050405020304" pitchFamily="18" charset="0"/>
                <a:cs typeface="times" panose="02020603050405020304" pitchFamily="18" charset="0"/>
              </a:rPr>
              <a:t>Water safety</a:t>
            </a:r>
          </a:p>
        </p:txBody>
      </p:sp>
    </p:spTree>
    <p:extLst>
      <p:ext uri="{BB962C8B-B14F-4D97-AF65-F5344CB8AC3E}">
        <p14:creationId xmlns:p14="http://schemas.microsoft.com/office/powerpoint/2010/main" val="763447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979" y="179949"/>
            <a:ext cx="10426889" cy="857281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 Resilient Structures, Suggestions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797" y="1255594"/>
            <a:ext cx="10890913" cy="5349922"/>
          </a:xfrm>
        </p:spPr>
        <p:txBody>
          <a:bodyPr>
            <a:no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200" dirty="0"/>
              <a:t>Planning of Large cities in </a:t>
            </a:r>
            <a:r>
              <a:rPr lang="en-US" sz="3200" dirty="0" err="1"/>
              <a:t>Terai</a:t>
            </a:r>
            <a:r>
              <a:rPr lang="en-US" sz="3200" dirty="0"/>
              <a:t> area needs multidimensional projects with several sectorial experts in it so that development of Road, Irrigation, Water supply, Sewerage, Land development, Water preservation could be done in collective way. </a:t>
            </a:r>
            <a:r>
              <a:rPr lang="en-US" sz="3200" dirty="0">
                <a:solidFill>
                  <a:srgbClr val="0070C0"/>
                </a:solidFill>
              </a:rPr>
              <a:t>Independent powerful authority 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200" dirty="0"/>
              <a:t>Study for possibility of Sponge city, Spongy Road in some area of </a:t>
            </a:r>
            <a:r>
              <a:rPr lang="en-US" sz="3200" dirty="0" err="1"/>
              <a:t>Terai</a:t>
            </a:r>
            <a:r>
              <a:rPr lang="en-US" sz="3200" dirty="0"/>
              <a:t>.</a:t>
            </a:r>
            <a:r>
              <a:rPr lang="en-US" sz="3200" dirty="0">
                <a:solidFill>
                  <a:srgbClr val="0070C0"/>
                </a:solidFill>
              </a:rPr>
              <a:t>(Shanghai)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3200" dirty="0"/>
              <a:t>Plan for Waterway wherever feasible </a:t>
            </a:r>
            <a:r>
              <a:rPr lang="en-US" sz="3200" dirty="0">
                <a:solidFill>
                  <a:srgbClr val="0070C0"/>
                </a:solidFill>
              </a:rPr>
              <a:t>(Su </a:t>
            </a:r>
            <a:r>
              <a:rPr lang="en-US" sz="3200" dirty="0" err="1">
                <a:solidFill>
                  <a:srgbClr val="0070C0"/>
                </a:solidFill>
              </a:rPr>
              <a:t>Zhau</a:t>
            </a:r>
            <a:r>
              <a:rPr lang="en-US" sz="3200" dirty="0">
                <a:solidFill>
                  <a:srgbClr val="0070C0"/>
                </a:solidFill>
              </a:rPr>
              <a:t>, Venice)</a:t>
            </a:r>
          </a:p>
        </p:txBody>
      </p:sp>
    </p:spTree>
    <p:extLst>
      <p:ext uri="{BB962C8B-B14F-4D97-AF65-F5344CB8AC3E}">
        <p14:creationId xmlns:p14="http://schemas.microsoft.com/office/powerpoint/2010/main" val="146953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306" y="1116767"/>
            <a:ext cx="8596668" cy="96961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Policy level suggestion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1374" y="2595616"/>
            <a:ext cx="7934599" cy="3624879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No water bottle/jar from other Local Level ?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Or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</a:rPr>
              <a:t>Use water from within the boundary of your own Local Level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912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7547"/>
            <a:ext cx="3567120" cy="2060812"/>
          </a:xfrm>
        </p:spPr>
        <p:txBody>
          <a:bodyPr>
            <a:noAutofit/>
          </a:bodyPr>
          <a:lstStyle/>
          <a:p>
            <a:r>
              <a:rPr lang="en-US" sz="4400" dirty="0"/>
              <a:t>Source of Water/ </a:t>
            </a:r>
            <a:r>
              <a:rPr lang="en-US" sz="4400" dirty="0">
                <a:solidFill>
                  <a:srgbClr val="0070C0"/>
                </a:solidFill>
              </a:rPr>
              <a:t>Natural Gift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70" y="745063"/>
            <a:ext cx="7468197" cy="560114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388359"/>
            <a:ext cx="3567120" cy="3957850"/>
          </a:xfrm>
        </p:spPr>
        <p:txBody>
          <a:bodyPr>
            <a:noAutofit/>
          </a:bodyPr>
          <a:lstStyle/>
          <a:p>
            <a:r>
              <a:rPr lang="en-US" sz="3600" dirty="0"/>
              <a:t>Natural Cascade at Kathmandu </a:t>
            </a:r>
            <a:r>
              <a:rPr lang="en-US" sz="3600" dirty="0" err="1"/>
              <a:t>Rasuwagadhi</a:t>
            </a:r>
            <a:r>
              <a:rPr lang="en-US" sz="3600" dirty="0"/>
              <a:t> Road side</a:t>
            </a:r>
          </a:p>
          <a:p>
            <a:r>
              <a:rPr lang="en-US" sz="3600" dirty="0">
                <a:solidFill>
                  <a:srgbClr val="0070C0"/>
                </a:solidFill>
              </a:rPr>
              <a:t>A touristic value</a:t>
            </a:r>
          </a:p>
        </p:txBody>
      </p:sp>
    </p:spTree>
    <p:extLst>
      <p:ext uri="{BB962C8B-B14F-4D97-AF65-F5344CB8AC3E}">
        <p14:creationId xmlns:p14="http://schemas.microsoft.com/office/powerpoint/2010/main" val="323786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47" y="418532"/>
            <a:ext cx="11182571" cy="1320800"/>
          </a:xfrm>
        </p:spPr>
        <p:txBody>
          <a:bodyPr>
            <a:noAutofit/>
          </a:bodyPr>
          <a:lstStyle/>
          <a:p>
            <a:r>
              <a:rPr lang="en-US" sz="4400" dirty="0"/>
              <a:t>Roadside water/ </a:t>
            </a:r>
            <a:r>
              <a:rPr lang="en-US" sz="4400" dirty="0">
                <a:solidFill>
                  <a:srgbClr val="0070C0"/>
                </a:solidFill>
              </a:rPr>
              <a:t>Trouble to Road Engineers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Kathmandu </a:t>
            </a:r>
            <a:r>
              <a:rPr lang="en-US" dirty="0" err="1">
                <a:solidFill>
                  <a:srgbClr val="00B050"/>
                </a:solidFill>
              </a:rPr>
              <a:t>Rasuwagadhi</a:t>
            </a:r>
            <a:r>
              <a:rPr lang="en-US" dirty="0">
                <a:solidFill>
                  <a:srgbClr val="00B050"/>
                </a:solidFill>
              </a:rPr>
              <a:t> Road</a:t>
            </a:r>
            <a:endParaRPr lang="en-US" sz="4400" dirty="0">
              <a:solidFill>
                <a:srgbClr val="00B05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4" y="1930398"/>
            <a:ext cx="5560200" cy="417014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533" y="1930399"/>
            <a:ext cx="5560202" cy="4170149"/>
          </a:xfrm>
        </p:spPr>
      </p:pic>
    </p:spTree>
    <p:extLst>
      <p:ext uri="{BB962C8B-B14F-4D97-AF65-F5344CB8AC3E}">
        <p14:creationId xmlns:p14="http://schemas.microsoft.com/office/powerpoint/2010/main" val="211092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445" y="104633"/>
            <a:ext cx="11095629" cy="1165367"/>
          </a:xfrm>
        </p:spPr>
        <p:txBody>
          <a:bodyPr>
            <a:noAutofit/>
          </a:bodyPr>
          <a:lstStyle/>
          <a:p>
            <a:r>
              <a:rPr lang="en-US" sz="4000" dirty="0"/>
              <a:t>An Stream across the road section: </a:t>
            </a:r>
            <a:r>
              <a:rPr lang="en-US" sz="4000" dirty="0">
                <a:solidFill>
                  <a:srgbClr val="0070C0"/>
                </a:solidFill>
              </a:rPr>
              <a:t>Challenges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4000" dirty="0" err="1">
                <a:solidFill>
                  <a:srgbClr val="00B050"/>
                </a:solidFill>
              </a:rPr>
              <a:t>Ramche</a:t>
            </a:r>
            <a:r>
              <a:rPr lang="en-US" sz="4000" dirty="0">
                <a:solidFill>
                  <a:srgbClr val="00B050"/>
                </a:solidFill>
              </a:rPr>
              <a:t> </a:t>
            </a:r>
            <a:r>
              <a:rPr lang="en-US" sz="4000" dirty="0" err="1">
                <a:solidFill>
                  <a:srgbClr val="00B050"/>
                </a:solidFill>
              </a:rPr>
              <a:t>Rasuwa</a:t>
            </a:r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66" y="1270000"/>
            <a:ext cx="7096836" cy="5322626"/>
          </a:xfrm>
        </p:spPr>
      </p:pic>
    </p:spTree>
    <p:extLst>
      <p:ext uri="{BB962C8B-B14F-4D97-AF65-F5344CB8AC3E}">
        <p14:creationId xmlns:p14="http://schemas.microsoft.com/office/powerpoint/2010/main" val="356824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516" y="556908"/>
            <a:ext cx="3854528" cy="127846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Green Roads for Water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34" y="377872"/>
            <a:ext cx="5377218" cy="619961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6516" y="2185454"/>
            <a:ext cx="3854528" cy="2584449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err="1"/>
              <a:t>Rupse</a:t>
            </a:r>
            <a:r>
              <a:rPr lang="en-US" sz="4000" dirty="0"/>
              <a:t> Fall along the Road to Mustang: </a:t>
            </a:r>
            <a:r>
              <a:rPr lang="en-US" sz="4000" dirty="0">
                <a:solidFill>
                  <a:srgbClr val="0070C0"/>
                </a:solidFill>
              </a:rPr>
              <a:t>Opportunity</a:t>
            </a:r>
          </a:p>
          <a:p>
            <a:r>
              <a:rPr lang="en-US" sz="4000" dirty="0">
                <a:solidFill>
                  <a:srgbClr val="0070C0"/>
                </a:solidFill>
              </a:rPr>
              <a:t>Touristic value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5230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297" y="254332"/>
            <a:ext cx="10088616" cy="12196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Snowfall along Mid-Hill Highway, West Nepal : </a:t>
            </a:r>
            <a:r>
              <a:rPr lang="en-US" dirty="0">
                <a:solidFill>
                  <a:srgbClr val="0070C0"/>
                </a:solidFill>
              </a:rPr>
              <a:t>Opportunity for snow water harvesting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7" y="1575133"/>
            <a:ext cx="10088616" cy="4771075"/>
          </a:xfrm>
        </p:spPr>
      </p:pic>
    </p:spTree>
    <p:extLst>
      <p:ext uri="{BB962C8B-B14F-4D97-AF65-F5344CB8AC3E}">
        <p14:creationId xmlns:p14="http://schemas.microsoft.com/office/powerpoint/2010/main" val="2774948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0" y="282053"/>
            <a:ext cx="9426833" cy="1320800"/>
          </a:xfrm>
        </p:spPr>
        <p:txBody>
          <a:bodyPr/>
          <a:lstStyle/>
          <a:p>
            <a:pPr algn="ctr"/>
            <a:r>
              <a:rPr lang="en-US" dirty="0"/>
              <a:t>Snowfall in </a:t>
            </a:r>
            <a:r>
              <a:rPr lang="en-US" dirty="0" err="1"/>
              <a:t>Midhill</a:t>
            </a:r>
            <a:r>
              <a:rPr lang="en-US" dirty="0"/>
              <a:t> Highway at East </a:t>
            </a:r>
            <a:r>
              <a:rPr lang="en-US" dirty="0" err="1"/>
              <a:t>Rukum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Opportunity and Challenges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40" y="1593147"/>
            <a:ext cx="9153878" cy="4862244"/>
          </a:xfrm>
        </p:spPr>
      </p:pic>
    </p:spTree>
    <p:extLst>
      <p:ext uri="{BB962C8B-B14F-4D97-AF65-F5344CB8AC3E}">
        <p14:creationId xmlns:p14="http://schemas.microsoft.com/office/powerpoint/2010/main" val="297318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507496"/>
            <a:ext cx="8210139" cy="1646302"/>
          </a:xfrm>
        </p:spPr>
        <p:txBody>
          <a:bodyPr/>
          <a:lstStyle/>
          <a:p>
            <a:pPr algn="ctr"/>
            <a:r>
              <a:rPr lang="en-US" sz="6000" dirty="0"/>
              <a:t>Green Roads for Water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6" y="2402006"/>
            <a:ext cx="8537685" cy="2852381"/>
          </a:xfrm>
        </p:spPr>
        <p:txBody>
          <a:bodyPr>
            <a:noAutofit/>
          </a:bodyPr>
          <a:lstStyle/>
          <a:p>
            <a:pPr algn="ctr"/>
            <a:r>
              <a:rPr lang="en-GB" sz="4800" dirty="0">
                <a:solidFill>
                  <a:srgbClr val="0070C0"/>
                </a:solidFill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Issues and challenges in strategic roads in Nepal and integration of climate change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9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/>
              <a:t>Snowfall in Mid hill Highway, </a:t>
            </a:r>
            <a:r>
              <a:rPr lang="en-US" sz="4000" dirty="0">
                <a:solidFill>
                  <a:srgbClr val="0070C0"/>
                </a:solidFill>
              </a:rPr>
              <a:t>Challenges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60" y="2027691"/>
            <a:ext cx="5576054" cy="418204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0" y="1290057"/>
            <a:ext cx="4910352" cy="5147753"/>
          </a:xfrm>
        </p:spPr>
      </p:pic>
    </p:spTree>
    <p:extLst>
      <p:ext uri="{BB962C8B-B14F-4D97-AF65-F5344CB8AC3E}">
        <p14:creationId xmlns:p14="http://schemas.microsoft.com/office/powerpoint/2010/main" val="316199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4" y="227463"/>
            <a:ext cx="10172286" cy="10871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Flood damage at Kathmandu </a:t>
            </a:r>
            <a:r>
              <a:rPr lang="en-US" sz="3200" dirty="0" err="1"/>
              <a:t>Bhaktapur</a:t>
            </a:r>
            <a:r>
              <a:rPr lang="en-US" sz="3200" dirty="0"/>
              <a:t> Highway, </a:t>
            </a:r>
            <a:r>
              <a:rPr lang="en-US" sz="3200" dirty="0">
                <a:solidFill>
                  <a:srgbClr val="0070C0"/>
                </a:solidFill>
              </a:rPr>
              <a:t>Challenges</a:t>
            </a:r>
          </a:p>
        </p:txBody>
      </p:sp>
      <p:pic>
        <p:nvPicPr>
          <p:cNvPr id="2050" name="Picture 2" descr="http://assets-cdn.ekantipur.com/images/the-kathmandu-post/natural-disaster/37065683_10155956893129191_1033100335184347136_n-120720181156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4" y="1314642"/>
            <a:ext cx="8144721" cy="542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10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75" y="609600"/>
            <a:ext cx="10331355" cy="1082722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Flood Damage in </a:t>
            </a:r>
            <a:r>
              <a:rPr lang="en-US" sz="4000" dirty="0" err="1"/>
              <a:t>Terai</a:t>
            </a:r>
            <a:r>
              <a:rPr lang="en-US" sz="4000" dirty="0"/>
              <a:t> Roads, </a:t>
            </a:r>
            <a:r>
              <a:rPr lang="en-US" sz="4000" dirty="0">
                <a:solidFill>
                  <a:srgbClr val="0070C0"/>
                </a:solidFill>
              </a:rPr>
              <a:t>Challenges</a:t>
            </a:r>
          </a:p>
        </p:txBody>
      </p:sp>
      <p:pic>
        <p:nvPicPr>
          <p:cNvPr id="1028" name="Picture 4" descr="https://www.unicef.org/infobycountry/images/13897_IBC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2" y="2036300"/>
            <a:ext cx="5598986" cy="40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ws.xinhuanet.com/english/2017-08/13/136522646_15026665011641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35" y="2036300"/>
            <a:ext cx="5400338" cy="40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92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84" y="227463"/>
            <a:ext cx="10172286" cy="13208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River current eroding the banks of a Bridge Approach at </a:t>
            </a:r>
            <a:r>
              <a:rPr lang="en-US" sz="4000" dirty="0" err="1"/>
              <a:t>Nuwakot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0070C0"/>
                </a:solidFill>
              </a:rPr>
              <a:t>Challenges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2" y="1597592"/>
            <a:ext cx="6782938" cy="5087204"/>
          </a:xfrm>
        </p:spPr>
      </p:pic>
    </p:spTree>
    <p:extLst>
      <p:ext uri="{BB962C8B-B14F-4D97-AF65-F5344CB8AC3E}">
        <p14:creationId xmlns:p14="http://schemas.microsoft.com/office/powerpoint/2010/main" val="193623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906" y="295702"/>
            <a:ext cx="10841452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Landslide/</a:t>
            </a:r>
            <a:r>
              <a:rPr lang="en-US" dirty="0" err="1"/>
              <a:t>Rockfall</a:t>
            </a:r>
            <a:r>
              <a:rPr lang="en-US" dirty="0"/>
              <a:t> from hillside </a:t>
            </a:r>
            <a:r>
              <a:rPr lang="en-US" dirty="0">
                <a:solidFill>
                  <a:srgbClr val="0070C0"/>
                </a:solidFill>
              </a:rPr>
              <a:t>troubling Road and River</a:t>
            </a:r>
            <a:r>
              <a:rPr lang="en-US" dirty="0"/>
              <a:t>:</a:t>
            </a:r>
            <a:r>
              <a:rPr lang="en-US" dirty="0">
                <a:solidFill>
                  <a:srgbClr val="0070C0"/>
                </a:solidFill>
              </a:rPr>
              <a:t> Challenges </a:t>
            </a:r>
            <a:r>
              <a:rPr lang="en-US" dirty="0">
                <a:solidFill>
                  <a:srgbClr val="92D050"/>
                </a:solidFill>
              </a:rPr>
              <a:t>at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Rasuwagadhi</a:t>
            </a:r>
            <a:r>
              <a:rPr lang="en-US" dirty="0">
                <a:solidFill>
                  <a:srgbClr val="0070C0"/>
                </a:solidFill>
              </a:rPr>
              <a:t> Road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3" y="1930399"/>
            <a:ext cx="5607012" cy="429297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85" y="1930400"/>
            <a:ext cx="5610681" cy="4292978"/>
          </a:xfrm>
        </p:spPr>
      </p:pic>
    </p:spTree>
    <p:extLst>
      <p:ext uri="{BB962C8B-B14F-4D97-AF65-F5344CB8AC3E}">
        <p14:creationId xmlns:p14="http://schemas.microsoft.com/office/powerpoint/2010/main" val="396979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709" y="282912"/>
            <a:ext cx="3621711" cy="1955321"/>
          </a:xfrm>
        </p:spPr>
        <p:txBody>
          <a:bodyPr>
            <a:normAutofit/>
          </a:bodyPr>
          <a:lstStyle/>
          <a:p>
            <a:r>
              <a:rPr lang="en-US" sz="4000" dirty="0"/>
              <a:t>How to integrate for Resiliency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94" y="682388"/>
            <a:ext cx="7142046" cy="53589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3300" y="2667887"/>
            <a:ext cx="3854528" cy="3264292"/>
          </a:xfrm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70C0"/>
                </a:solidFill>
              </a:rPr>
              <a:t>Lets find ways for the peaceful coexistence of Road with Water.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70C0"/>
                </a:solidFill>
              </a:rPr>
              <a:t>It is possible by proper planning of Roads at Design Phase.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70C0"/>
                </a:solidFill>
              </a:rPr>
              <a:t>It comes out to be cost effective in long term</a:t>
            </a:r>
          </a:p>
        </p:txBody>
      </p:sp>
    </p:spTree>
    <p:extLst>
      <p:ext uri="{BB962C8B-B14F-4D97-AF65-F5344CB8AC3E}">
        <p14:creationId xmlns:p14="http://schemas.microsoft.com/office/powerpoint/2010/main" val="2634862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322" y="834633"/>
            <a:ext cx="3854528" cy="1278466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Learning by Doing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37" y="834633"/>
            <a:ext cx="6528157" cy="489742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77334" y="2113099"/>
            <a:ext cx="3854528" cy="3618961"/>
          </a:xfrm>
        </p:spPr>
        <p:txBody>
          <a:bodyPr>
            <a:noAutofit/>
          </a:bodyPr>
          <a:lstStyle/>
          <a:p>
            <a:r>
              <a:rPr lang="en-US" sz="2800" dirty="0"/>
              <a:t>Saturated Soil Mass with water at the paddy field pushing the breast wall hill side of a Road</a:t>
            </a:r>
          </a:p>
          <a:p>
            <a:r>
              <a:rPr lang="en-US" sz="2800" dirty="0">
                <a:solidFill>
                  <a:srgbClr val="0070C0"/>
                </a:solidFill>
              </a:rPr>
              <a:t>Provide weep holes, Collect water at drain &amp; Channelize</a:t>
            </a:r>
          </a:p>
        </p:txBody>
      </p:sp>
    </p:spTree>
    <p:extLst>
      <p:ext uri="{BB962C8B-B14F-4D97-AF65-F5344CB8AC3E}">
        <p14:creationId xmlns:p14="http://schemas.microsoft.com/office/powerpoint/2010/main" val="1012996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5" y="841386"/>
            <a:ext cx="10357400" cy="5645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17" y="6487011"/>
            <a:ext cx="103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Slope Stabilization and Preservation of Natural source of Water at 27+400 KM of NM Road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41166"/>
            <a:ext cx="8596668" cy="800220"/>
          </a:xfrm>
        </p:spPr>
        <p:txBody>
          <a:bodyPr/>
          <a:lstStyle/>
          <a:p>
            <a:r>
              <a:rPr lang="en-US" dirty="0"/>
              <a:t>Best Practice, </a:t>
            </a:r>
            <a:r>
              <a:rPr lang="en-US" dirty="0">
                <a:solidFill>
                  <a:srgbClr val="0070C0"/>
                </a:solidFill>
              </a:rPr>
              <a:t>Bioengineering</a:t>
            </a:r>
          </a:p>
        </p:txBody>
      </p:sp>
    </p:spTree>
    <p:extLst>
      <p:ext uri="{BB962C8B-B14F-4D97-AF65-F5344CB8AC3E}">
        <p14:creationId xmlns:p14="http://schemas.microsoft.com/office/powerpoint/2010/main" val="339679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571" y="213814"/>
            <a:ext cx="10395298" cy="10417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Best Practice, </a:t>
            </a:r>
            <a:r>
              <a:rPr lang="en-US" dirty="0">
                <a:solidFill>
                  <a:srgbClr val="0070C0"/>
                </a:solidFill>
              </a:rPr>
              <a:t>Tipping site with Preserving Environment at NM Road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72" y="1369846"/>
            <a:ext cx="7137779" cy="5278502"/>
          </a:xfrm>
        </p:spPr>
      </p:pic>
    </p:spTree>
    <p:extLst>
      <p:ext uri="{BB962C8B-B14F-4D97-AF65-F5344CB8AC3E}">
        <p14:creationId xmlns:p14="http://schemas.microsoft.com/office/powerpoint/2010/main" val="2528336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585" y="262188"/>
            <a:ext cx="9722260" cy="1129884"/>
          </a:xfrm>
        </p:spPr>
        <p:txBody>
          <a:bodyPr>
            <a:normAutofit fontScale="90000"/>
          </a:bodyPr>
          <a:lstStyle/>
          <a:p>
            <a:r>
              <a:rPr lang="en-US" dirty="0"/>
              <a:t>Best Practice: </a:t>
            </a:r>
            <a:r>
              <a:rPr lang="en-US" dirty="0">
                <a:solidFill>
                  <a:srgbClr val="0070C0"/>
                </a:solidFill>
              </a:rPr>
              <a:t>Water holes constructed at Forest nearby along NM Road for Wildlife preservation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85" y="1392072"/>
            <a:ext cx="7701492" cy="540090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927" y="1815153"/>
            <a:ext cx="3660073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0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488" y="428275"/>
            <a:ext cx="7859563" cy="676701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Water Related Disasters in Nepal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41" y="1318809"/>
            <a:ext cx="3911410" cy="27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5" y="1286301"/>
            <a:ext cx="3782361" cy="27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00" y="2366894"/>
            <a:ext cx="3712191" cy="228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4" y="27106"/>
            <a:ext cx="3815297" cy="2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9863"/>
            <a:ext cx="3224302" cy="260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417" y="4189863"/>
            <a:ext cx="3569350" cy="266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4" y="4408228"/>
            <a:ext cx="3832357" cy="243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603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03" y="350293"/>
            <a:ext cx="11464119" cy="1123665"/>
          </a:xfrm>
        </p:spPr>
        <p:txBody>
          <a:bodyPr>
            <a:noAutofit/>
          </a:bodyPr>
          <a:lstStyle/>
          <a:p>
            <a:r>
              <a:rPr lang="en-US" b="1" dirty="0"/>
              <a:t>Best Practice: </a:t>
            </a:r>
            <a:r>
              <a:rPr lang="en-US" sz="3200" b="1" dirty="0">
                <a:solidFill>
                  <a:srgbClr val="0070C0"/>
                </a:solidFill>
              </a:rPr>
              <a:t>Attempting to preserve the habitat of Wild life by the construction of animal underpass at NM Road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2053229"/>
            <a:ext cx="5374941" cy="35832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78748" y="2053230"/>
            <a:ext cx="4973467" cy="3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2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354472"/>
          </a:xfrm>
        </p:spPr>
        <p:txBody>
          <a:bodyPr/>
          <a:lstStyle/>
          <a:p>
            <a:pPr algn="ctr"/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b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8800" dirty="0"/>
            </a:br>
            <a:r>
              <a:rPr lang="en-US" dirty="0">
                <a:solidFill>
                  <a:srgbClr val="0070C0"/>
                </a:solidFill>
              </a:rPr>
              <a:t>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1454041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7546"/>
            <a:ext cx="9144000" cy="859809"/>
          </a:xfrm>
        </p:spPr>
        <p:txBody>
          <a:bodyPr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Challenges, Issues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316" y="1214650"/>
            <a:ext cx="10563367" cy="5213445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Engineers know that Water is the main reason for the deterioration of Pavement and Structures.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Water Harvesting by the side of a Highway is similar to farming the 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Goat and Tiger in two adjoining  Cages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is a Precious and Important commodity.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surprised to see water bottle in the market at first time before 25 years   in Nepal.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bodies along the road alignment increases the beauty. Water for Tourism purpose by the Roadside.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Today’s aim is to share about the Road water harvesting &amp; Integration of Climate Change.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32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75" y="1"/>
            <a:ext cx="10563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07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59" y="1692323"/>
            <a:ext cx="10268171" cy="4667534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u="sng" dirty="0"/>
              <a:t>Geographical Facts of Nepal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High Himalayas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Mountains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err="1"/>
              <a:t>Churia</a:t>
            </a:r>
            <a:r>
              <a:rPr lang="en-US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err="1"/>
              <a:t>Terai</a:t>
            </a:r>
            <a:r>
              <a:rPr lang="en-US" sz="3200" dirty="0"/>
              <a:t> Plains</a:t>
            </a:r>
          </a:p>
          <a:p>
            <a:pPr marL="0" indent="0">
              <a:buNone/>
            </a:pPr>
            <a:r>
              <a:rPr lang="en-US" sz="3200" u="sng" dirty="0"/>
              <a:t>Hydrological facts of Nepal</a:t>
            </a:r>
          </a:p>
          <a:p>
            <a:pPr marL="0" indent="0">
              <a:buNone/>
            </a:pPr>
            <a:r>
              <a:rPr lang="en-US" sz="3200" dirty="0"/>
              <a:t>80 % precipitation occurs within June-Sept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7458" y="404883"/>
            <a:ext cx="10268171" cy="1123666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Roads for Water: 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Facts, Challenges</a:t>
            </a:r>
          </a:p>
        </p:txBody>
      </p:sp>
    </p:spTree>
    <p:extLst>
      <p:ext uri="{BB962C8B-B14F-4D97-AF65-F5344CB8AC3E}">
        <p14:creationId xmlns:p14="http://schemas.microsoft.com/office/powerpoint/2010/main" val="367829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0"/>
            <a:ext cx="12096466" cy="695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3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4648542"/>
              </p:ext>
            </p:extLst>
          </p:nvPr>
        </p:nvGraphicFramePr>
        <p:xfrm>
          <a:off x="295195" y="846397"/>
          <a:ext cx="11537413" cy="533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1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75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8015">
                <a:tc>
                  <a:txBody>
                    <a:bodyPr/>
                    <a:lstStyle/>
                    <a:p>
                      <a:r>
                        <a:rPr lang="en-US" sz="2800" dirty="0" err="1"/>
                        <a:t>Regn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Water 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Road Characters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Issues to Road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015">
                <a:tc>
                  <a:txBody>
                    <a:bodyPr/>
                    <a:lstStyle/>
                    <a:p>
                      <a:r>
                        <a:rPr lang="en-US" sz="2400" dirty="0"/>
                        <a:t>Himalaya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Perennial River, Snowfall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River Bank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Undercutting, Landslide, Soil erosion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842">
                <a:tc>
                  <a:txBody>
                    <a:bodyPr/>
                    <a:lstStyle/>
                    <a:p>
                      <a:r>
                        <a:rPr lang="en-US" sz="2400" dirty="0"/>
                        <a:t>Mountains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Steep terrain, Perennial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Rivers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High Hill cut, hairpin bends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Erosion, Slope stability, narrow space, High precipitation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248">
                <a:tc>
                  <a:txBody>
                    <a:bodyPr/>
                    <a:lstStyle/>
                    <a:p>
                      <a:r>
                        <a:rPr lang="en-US" sz="2400" dirty="0" err="1"/>
                        <a:t>Churia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River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with bed scouring tendency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Road crosses the flooding river !!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Mass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deposit at foot hills, River training, Forest preservation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9997">
                <a:tc>
                  <a:txBody>
                    <a:bodyPr/>
                    <a:lstStyle/>
                    <a:p>
                      <a:r>
                        <a:rPr lang="en-US" sz="2400" dirty="0"/>
                        <a:t>Plains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Ground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water, Tertiary rivers, Wetlands, ponds</a:t>
                      </a:r>
                      <a:endParaRPr lang="en-US" sz="2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Longer bridges,</a:t>
                      </a:r>
                      <a:r>
                        <a:rPr lang="en-US" sz="2400" baseline="0" dirty="0"/>
                        <a:t> High Embankments, National Parks/sanctuary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Water logging, Flooding, Aggradation, Siltation, Wetlands Preservations, Inundation</a:t>
                      </a:r>
                      <a:r>
                        <a:rPr lang="en-US" sz="2400" baseline="0" dirty="0">
                          <a:solidFill>
                            <a:srgbClr val="0070C0"/>
                          </a:solidFill>
                        </a:rPr>
                        <a:t> plains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926" y="131930"/>
            <a:ext cx="10131692" cy="741528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Roads for Water,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Issues, Challenges</a:t>
            </a:r>
          </a:p>
        </p:txBody>
      </p:sp>
    </p:spTree>
    <p:extLst>
      <p:ext uri="{BB962C8B-B14F-4D97-AF65-F5344CB8AC3E}">
        <p14:creationId xmlns:p14="http://schemas.microsoft.com/office/powerpoint/2010/main" val="1290198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50126"/>
            <a:ext cx="11127979" cy="6960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Water harvesting techniques for Resiliency in Nepal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3428060"/>
              </p:ext>
            </p:extLst>
          </p:nvPr>
        </p:nvGraphicFramePr>
        <p:xfrm>
          <a:off x="397025" y="941695"/>
          <a:ext cx="1137469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3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558">
                <a:tc>
                  <a:txBody>
                    <a:bodyPr/>
                    <a:lstStyle/>
                    <a:p>
                      <a:r>
                        <a:rPr lang="en-US" sz="2400" dirty="0"/>
                        <a:t>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Engineering</a:t>
                      </a:r>
                      <a:r>
                        <a:rPr lang="en-US" sz="2800" baseline="0" dirty="0"/>
                        <a:t> Techniques, Suggestions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388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High Himalayas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Select Appropriate cross drainage structures  at proper location. Collaborate with the Hydropower Projects. 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Storage type hydro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 power plants ?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sz="2000" dirty="0"/>
                        <a:t>Customize design standards ----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 Low Traffic, Limited space, Low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 speed.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5343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Mountains,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</a:rPr>
                        <a:t>Mahabharat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Preserve water source in consultation with the local community.</a:t>
                      </a:r>
                      <a:r>
                        <a:rPr lang="en-US" sz="2000" baseline="0" dirty="0"/>
                        <a:t> Construct water storage tanks by roadside. Rainwater collecting system. 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Drip Irrigation/ Sprinkler Irrigation.</a:t>
                      </a:r>
                      <a:r>
                        <a:rPr lang="en-US" sz="2000" baseline="0" dirty="0"/>
                        <a:t> 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5343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70C0"/>
                          </a:solidFill>
                        </a:rPr>
                        <a:t>Churia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 Hills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Construct structures strong enough to withstand the heavy</a:t>
                      </a:r>
                      <a:r>
                        <a:rPr lang="en-US" sz="2000" baseline="0" dirty="0"/>
                        <a:t> bed load during flooding. Go for minimum disturbance to the water. 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Extract the natural resources such as gravel, sand, boulders with proper study of site</a:t>
                      </a:r>
                      <a:r>
                        <a:rPr lang="en-US" sz="2000" baseline="0" dirty="0"/>
                        <a:t>.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 Recharge systems.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5343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0070C0"/>
                          </a:solidFill>
                        </a:rPr>
                        <a:t>Terai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</a:rPr>
                        <a:t> Plains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Construct Irrigation Canals in collaboration with the Road Authorities. Preserve wetland/ponds by realigning</a:t>
                      </a:r>
                      <a:r>
                        <a:rPr lang="en-US" sz="2000" baseline="0" dirty="0"/>
                        <a:t> the highway. Construct the inundation channels, River training, Bunds Gates, Weirs. Go for Ground water harvesting. </a:t>
                      </a:r>
                      <a:r>
                        <a:rPr lang="en-US" sz="2000" baseline="0" dirty="0">
                          <a:solidFill>
                            <a:srgbClr val="0070C0"/>
                          </a:solidFill>
                        </a:rPr>
                        <a:t>Low height highway embankments. Burrow pits by the roadside with careful study of water course nearby.</a:t>
                      </a:r>
                      <a:endParaRPr 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37000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1152</Words>
  <Application>Microsoft Office PowerPoint</Application>
  <PresentationFormat>Widescreen</PresentationFormat>
  <Paragraphs>130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Courier New</vt:lpstr>
      <vt:lpstr>Ebrima</vt:lpstr>
      <vt:lpstr>times</vt:lpstr>
      <vt:lpstr>Times New Roman</vt:lpstr>
      <vt:lpstr>Trebuchet MS</vt:lpstr>
      <vt:lpstr>Wingdings</vt:lpstr>
      <vt:lpstr>Wingdings 3</vt:lpstr>
      <vt:lpstr>Facet</vt:lpstr>
      <vt:lpstr>Green Roads for Water</vt:lpstr>
      <vt:lpstr>Green Roads for Water</vt:lpstr>
      <vt:lpstr>Types of Water Related Disasters in Nepal</vt:lpstr>
      <vt:lpstr>Challenges, Issues</vt:lpstr>
      <vt:lpstr>PowerPoint Presentation</vt:lpstr>
      <vt:lpstr>Green Roads for Water: Facts, Challenges</vt:lpstr>
      <vt:lpstr>PowerPoint Presentation</vt:lpstr>
      <vt:lpstr>Green Roads for Water, Issues, Challenges</vt:lpstr>
      <vt:lpstr>Water harvesting techniques for Resiliency in Nepal</vt:lpstr>
      <vt:lpstr> Resilient Structures, Future actions</vt:lpstr>
      <vt:lpstr>Green Construction with water</vt:lpstr>
      <vt:lpstr> Resilient Structures, Suggestions</vt:lpstr>
      <vt:lpstr>Policy level suggestion</vt:lpstr>
      <vt:lpstr>Source of Water/ Natural Gift</vt:lpstr>
      <vt:lpstr>Roadside water/ Trouble to Road Engineers Kathmandu Rasuwagadhi Road</vt:lpstr>
      <vt:lpstr>An Stream across the road section: Challenges Ramche Rasuwa</vt:lpstr>
      <vt:lpstr>Green Roads for Water</vt:lpstr>
      <vt:lpstr>Snowfall along Mid-Hill Highway, West Nepal : Opportunity for snow water harvesting</vt:lpstr>
      <vt:lpstr>Snowfall in Midhill Highway at East Rukum Opportunity and Challenges</vt:lpstr>
      <vt:lpstr>Snowfall in Mid hill Highway, Challenges</vt:lpstr>
      <vt:lpstr>Flood damage at Kathmandu Bhaktapur Highway, Challenges</vt:lpstr>
      <vt:lpstr>Flood Damage in Terai Roads, Challenges</vt:lpstr>
      <vt:lpstr>River current eroding the banks of a Bridge Approach at Nuwakot, Challenges</vt:lpstr>
      <vt:lpstr>Landslide/Rockfall from hillside troubling Road and River: Challenges at Rasuwagadhi Road</vt:lpstr>
      <vt:lpstr>How to integrate for Resiliency</vt:lpstr>
      <vt:lpstr>Learning by Doing</vt:lpstr>
      <vt:lpstr>Best Practice, Bioengineering</vt:lpstr>
      <vt:lpstr>Best Practice, Tipping site with Preserving Environment at NM Road</vt:lpstr>
      <vt:lpstr>Best Practice: Water holes constructed at Forest nearby along NM Road for Wildlife preservation</vt:lpstr>
      <vt:lpstr>Best Practice: Attempting to preserve the habitat of Wild life by the construction of animal underpass at NM Road</vt:lpstr>
      <vt:lpstr>Thank You 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Roads for Water</dc:title>
  <dc:creator>Admin</dc:creator>
  <cp:lastModifiedBy>Anastasia Deligianni</cp:lastModifiedBy>
  <cp:revision>85</cp:revision>
  <dcterms:created xsi:type="dcterms:W3CDTF">2019-12-12T12:09:40Z</dcterms:created>
  <dcterms:modified xsi:type="dcterms:W3CDTF">2019-12-30T10:03:41Z</dcterms:modified>
</cp:coreProperties>
</file>