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3" r:id="rId2"/>
    <p:sldId id="393" r:id="rId3"/>
    <p:sldId id="322" r:id="rId4"/>
    <p:sldId id="443" r:id="rId5"/>
    <p:sldId id="391" r:id="rId6"/>
    <p:sldId id="394" r:id="rId7"/>
    <p:sldId id="392" r:id="rId8"/>
    <p:sldId id="401" r:id="rId9"/>
    <p:sldId id="422" r:id="rId10"/>
    <p:sldId id="425" r:id="rId11"/>
    <p:sldId id="257" r:id="rId12"/>
    <p:sldId id="258" r:id="rId13"/>
    <p:sldId id="259" r:id="rId14"/>
    <p:sldId id="260" r:id="rId15"/>
    <p:sldId id="267" r:id="rId16"/>
    <p:sldId id="268" r:id="rId17"/>
    <p:sldId id="278" r:id="rId18"/>
    <p:sldId id="273" r:id="rId19"/>
    <p:sldId id="274" r:id="rId20"/>
    <p:sldId id="261" r:id="rId21"/>
    <p:sldId id="271" r:id="rId22"/>
    <p:sldId id="276" r:id="rId23"/>
    <p:sldId id="270" r:id="rId24"/>
    <p:sldId id="281" r:id="rId25"/>
    <p:sldId id="272" r:id="rId26"/>
    <p:sldId id="262" r:id="rId27"/>
    <p:sldId id="279" r:id="rId28"/>
    <p:sldId id="280" r:id="rId29"/>
    <p:sldId id="264" r:id="rId30"/>
    <p:sldId id="282" r:id="rId31"/>
    <p:sldId id="265" r:id="rId32"/>
    <p:sldId id="277" r:id="rId33"/>
    <p:sldId id="444" r:id="rId34"/>
    <p:sldId id="371" r:id="rId35"/>
    <p:sldId id="381" r:id="rId36"/>
    <p:sldId id="387" r:id="rId37"/>
    <p:sldId id="26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steenbergen" initials="fvs" lastIdx="1" clrIdx="0">
    <p:extLst>
      <p:ext uri="{19B8F6BF-5375-455C-9EA6-DF929625EA0E}">
        <p15:presenceInfo xmlns:p15="http://schemas.microsoft.com/office/powerpoint/2012/main" userId="f79d448e3df407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829871548828"/>
          <c:y val="0.33788406379597202"/>
          <c:w val="0.74030740953521001"/>
          <c:h val="0.63148948608802202"/>
        </c:manualLayout>
      </c:layout>
      <c:lineChart>
        <c:grouping val="standard"/>
        <c:varyColors val="0"/>
        <c:ser>
          <c:idx val="0"/>
          <c:order val="0"/>
          <c:tx>
            <c:strRef>
              <c:f>Hydrology!$D$154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Hydrology!$D$155:$D$166</c:f>
              <c:numCache>
                <c:formatCode>General</c:formatCode>
                <c:ptCount val="12"/>
                <c:pt idx="0">
                  <c:v>7.2</c:v>
                </c:pt>
                <c:pt idx="1">
                  <c:v>8.6</c:v>
                </c:pt>
                <c:pt idx="2">
                  <c:v>8.9</c:v>
                </c:pt>
                <c:pt idx="3">
                  <c:v>9.4</c:v>
                </c:pt>
                <c:pt idx="4">
                  <c:v>10.199999999999999</c:v>
                </c:pt>
                <c:pt idx="5">
                  <c:v>11.6</c:v>
                </c:pt>
                <c:pt idx="6">
                  <c:v>10.8</c:v>
                </c:pt>
                <c:pt idx="7">
                  <c:v>9.3000000000000007</c:v>
                </c:pt>
                <c:pt idx="8">
                  <c:v>8.4</c:v>
                </c:pt>
                <c:pt idx="9">
                  <c:v>8.9</c:v>
                </c:pt>
                <c:pt idx="10">
                  <c:v>7.7</c:v>
                </c:pt>
                <c:pt idx="1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10-1542-916C-B12C94128F42}"/>
            </c:ext>
          </c:extLst>
        </c:ser>
        <c:ser>
          <c:idx val="1"/>
          <c:order val="1"/>
          <c:tx>
            <c:strRef>
              <c:f>Hydrology!$E$154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Hydrology!$E$155:$E$166</c:f>
              <c:numCache>
                <c:formatCode>General</c:formatCode>
                <c:ptCount val="12"/>
                <c:pt idx="0">
                  <c:v>6.8</c:v>
                </c:pt>
                <c:pt idx="1">
                  <c:v>7.8</c:v>
                </c:pt>
                <c:pt idx="2">
                  <c:v>7.9</c:v>
                </c:pt>
                <c:pt idx="3">
                  <c:v>8.8000000000000007</c:v>
                </c:pt>
                <c:pt idx="4">
                  <c:v>9.2000000000000011</c:v>
                </c:pt>
                <c:pt idx="5">
                  <c:v>9</c:v>
                </c:pt>
                <c:pt idx="6">
                  <c:v>7.5</c:v>
                </c:pt>
                <c:pt idx="7">
                  <c:v>4.3</c:v>
                </c:pt>
                <c:pt idx="8">
                  <c:v>2.5</c:v>
                </c:pt>
                <c:pt idx="9">
                  <c:v>1.3</c:v>
                </c:pt>
                <c:pt idx="10">
                  <c:v>1.8</c:v>
                </c:pt>
                <c:pt idx="11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10-1542-916C-B12C94128F42}"/>
            </c:ext>
          </c:extLst>
        </c:ser>
        <c:ser>
          <c:idx val="2"/>
          <c:order val="2"/>
          <c:tx>
            <c:strRef>
              <c:f>Hydrology!$F$154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Hydrology!$F$155:$F$166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2.2999999999999998</c:v>
                </c:pt>
                <c:pt idx="2">
                  <c:v>2.6</c:v>
                </c:pt>
                <c:pt idx="3">
                  <c:v>3.7</c:v>
                </c:pt>
                <c:pt idx="4">
                  <c:v>4.3</c:v>
                </c:pt>
                <c:pt idx="5">
                  <c:v>4.8</c:v>
                </c:pt>
                <c:pt idx="6">
                  <c:v>4.5999999999999996</c:v>
                </c:pt>
                <c:pt idx="7">
                  <c:v>4.3</c:v>
                </c:pt>
                <c:pt idx="8">
                  <c:v>3.9</c:v>
                </c:pt>
                <c:pt idx="9">
                  <c:v>2.8</c:v>
                </c:pt>
                <c:pt idx="10">
                  <c:v>2.5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10-1542-916C-B12C94128F42}"/>
            </c:ext>
          </c:extLst>
        </c:ser>
        <c:ser>
          <c:idx val="3"/>
          <c:order val="3"/>
          <c:tx>
            <c:strRef>
              <c:f>Hydrology!$G$154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Hydrology!$G$155:$G$166</c:f>
              <c:numCache>
                <c:formatCode>General</c:formatCode>
                <c:ptCount val="12"/>
                <c:pt idx="0">
                  <c:v>3.4</c:v>
                </c:pt>
                <c:pt idx="1">
                  <c:v>3.8</c:v>
                </c:pt>
                <c:pt idx="2">
                  <c:v>4.0999999999999996</c:v>
                </c:pt>
                <c:pt idx="3">
                  <c:v>4.3</c:v>
                </c:pt>
                <c:pt idx="4">
                  <c:v>4.5</c:v>
                </c:pt>
                <c:pt idx="5">
                  <c:v>5</c:v>
                </c:pt>
                <c:pt idx="6">
                  <c:v>4.2</c:v>
                </c:pt>
                <c:pt idx="7">
                  <c:v>2.8</c:v>
                </c:pt>
                <c:pt idx="8">
                  <c:v>2.2000000000000002</c:v>
                </c:pt>
                <c:pt idx="9">
                  <c:v>1.5</c:v>
                </c:pt>
                <c:pt idx="10">
                  <c:v>1.2</c:v>
                </c:pt>
                <c:pt idx="1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10-1542-916C-B12C9412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7536816"/>
        <c:axId val="-1187531408"/>
      </c:lineChart>
      <c:catAx>
        <c:axId val="-1187536816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 baseline="0">
                    <a:latin typeface="Tw Cen MT" panose="020B0602020104020603" pitchFamily="34" charset="0"/>
                  </a:rPr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1187531408"/>
        <c:crosses val="autoZero"/>
        <c:auto val="0"/>
        <c:lblAlgn val="ctr"/>
        <c:lblOffset val="100"/>
        <c:noMultiLvlLbl val="0"/>
      </c:catAx>
      <c:valAx>
        <c:axId val="-1187531408"/>
        <c:scaling>
          <c:orientation val="maxMin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 baseline="0">
                    <a:latin typeface="Tw Cen MT" panose="020B0602020104020603" pitchFamily="34" charset="0"/>
                  </a:rPr>
                  <a:t>Groundwater level below surface (m)</a:t>
                </a:r>
              </a:p>
            </c:rich>
          </c:tx>
          <c:layout>
            <c:manualLayout>
              <c:xMode val="edge"/>
              <c:yMode val="edge"/>
              <c:x val="0"/>
              <c:y val="0.18350730012713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1187536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829871548828"/>
          <c:y val="0.33788406379597202"/>
          <c:w val="0.74030740953521001"/>
          <c:h val="0.63148948608802202"/>
        </c:manualLayout>
      </c:layout>
      <c:lineChart>
        <c:grouping val="standard"/>
        <c:varyColors val="0"/>
        <c:ser>
          <c:idx val="0"/>
          <c:order val="0"/>
          <c:tx>
            <c:strRef>
              <c:f>Hydrology!$D$154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Hydrology!$D$155:$D$166</c:f>
              <c:numCache>
                <c:formatCode>General</c:formatCode>
                <c:ptCount val="12"/>
                <c:pt idx="0">
                  <c:v>7.2</c:v>
                </c:pt>
                <c:pt idx="1">
                  <c:v>8.6</c:v>
                </c:pt>
                <c:pt idx="2">
                  <c:v>8.9</c:v>
                </c:pt>
                <c:pt idx="3">
                  <c:v>9.4</c:v>
                </c:pt>
                <c:pt idx="4">
                  <c:v>10.199999999999999</c:v>
                </c:pt>
                <c:pt idx="5">
                  <c:v>11.6</c:v>
                </c:pt>
                <c:pt idx="6">
                  <c:v>10.8</c:v>
                </c:pt>
                <c:pt idx="7">
                  <c:v>9.3000000000000007</c:v>
                </c:pt>
                <c:pt idx="8">
                  <c:v>8.4</c:v>
                </c:pt>
                <c:pt idx="9">
                  <c:v>8.9</c:v>
                </c:pt>
                <c:pt idx="10">
                  <c:v>7.7</c:v>
                </c:pt>
                <c:pt idx="1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D-FB42-A7FE-410182F3E4A2}"/>
            </c:ext>
          </c:extLst>
        </c:ser>
        <c:ser>
          <c:idx val="1"/>
          <c:order val="1"/>
          <c:tx>
            <c:strRef>
              <c:f>Hydrology!$E$154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Hydrology!$E$155:$E$166</c:f>
              <c:numCache>
                <c:formatCode>General</c:formatCode>
                <c:ptCount val="12"/>
                <c:pt idx="0">
                  <c:v>6.8</c:v>
                </c:pt>
                <c:pt idx="1">
                  <c:v>7.8</c:v>
                </c:pt>
                <c:pt idx="2">
                  <c:v>7.9</c:v>
                </c:pt>
                <c:pt idx="3">
                  <c:v>8.8000000000000007</c:v>
                </c:pt>
                <c:pt idx="4">
                  <c:v>9.2000000000000011</c:v>
                </c:pt>
                <c:pt idx="5">
                  <c:v>9</c:v>
                </c:pt>
                <c:pt idx="6">
                  <c:v>7.5</c:v>
                </c:pt>
                <c:pt idx="7">
                  <c:v>4.3</c:v>
                </c:pt>
                <c:pt idx="8">
                  <c:v>2.5</c:v>
                </c:pt>
                <c:pt idx="9">
                  <c:v>1.3</c:v>
                </c:pt>
                <c:pt idx="10">
                  <c:v>1.8</c:v>
                </c:pt>
                <c:pt idx="11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D-FB42-A7FE-410182F3E4A2}"/>
            </c:ext>
          </c:extLst>
        </c:ser>
        <c:ser>
          <c:idx val="2"/>
          <c:order val="2"/>
          <c:tx>
            <c:strRef>
              <c:f>Hydrology!$F$154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Hydrology!$F$155:$F$166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2.2999999999999998</c:v>
                </c:pt>
                <c:pt idx="2">
                  <c:v>2.6</c:v>
                </c:pt>
                <c:pt idx="3">
                  <c:v>3.7</c:v>
                </c:pt>
                <c:pt idx="4">
                  <c:v>4.3</c:v>
                </c:pt>
                <c:pt idx="5">
                  <c:v>4.8</c:v>
                </c:pt>
                <c:pt idx="6">
                  <c:v>4.5999999999999996</c:v>
                </c:pt>
                <c:pt idx="7">
                  <c:v>4.3</c:v>
                </c:pt>
                <c:pt idx="8">
                  <c:v>3.9</c:v>
                </c:pt>
                <c:pt idx="9">
                  <c:v>2.8</c:v>
                </c:pt>
                <c:pt idx="10">
                  <c:v>2.5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2D-FB42-A7FE-410182F3E4A2}"/>
            </c:ext>
          </c:extLst>
        </c:ser>
        <c:ser>
          <c:idx val="3"/>
          <c:order val="3"/>
          <c:tx>
            <c:strRef>
              <c:f>Hydrology!$G$154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Hydrology!$C$155:$C$166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Hydrology!$G$155:$G$166</c:f>
              <c:numCache>
                <c:formatCode>General</c:formatCode>
                <c:ptCount val="12"/>
                <c:pt idx="0">
                  <c:v>3.4</c:v>
                </c:pt>
                <c:pt idx="1">
                  <c:v>3.8</c:v>
                </c:pt>
                <c:pt idx="2">
                  <c:v>4.0999999999999996</c:v>
                </c:pt>
                <c:pt idx="3">
                  <c:v>4.3</c:v>
                </c:pt>
                <c:pt idx="4">
                  <c:v>4.5</c:v>
                </c:pt>
                <c:pt idx="5">
                  <c:v>5</c:v>
                </c:pt>
                <c:pt idx="6">
                  <c:v>4.2</c:v>
                </c:pt>
                <c:pt idx="7">
                  <c:v>2.8</c:v>
                </c:pt>
                <c:pt idx="8">
                  <c:v>2.2000000000000002</c:v>
                </c:pt>
                <c:pt idx="9">
                  <c:v>1.5</c:v>
                </c:pt>
                <c:pt idx="10">
                  <c:v>1.2</c:v>
                </c:pt>
                <c:pt idx="1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2D-FB42-A7FE-410182F3E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82149936"/>
        <c:axId val="-2094830784"/>
      </c:lineChart>
      <c:catAx>
        <c:axId val="-198214993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94830784"/>
        <c:crosses val="autoZero"/>
        <c:auto val="0"/>
        <c:lblAlgn val="ctr"/>
        <c:lblOffset val="100"/>
        <c:noMultiLvlLbl val="0"/>
      </c:catAx>
      <c:valAx>
        <c:axId val="-2094830784"/>
        <c:scaling>
          <c:orientation val="maxMin"/>
          <c:max val="14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Groundwater level below surface (m)</a:t>
                </a:r>
              </a:p>
            </c:rich>
          </c:tx>
          <c:layout>
            <c:manualLayout>
              <c:xMode val="edge"/>
              <c:yMode val="edge"/>
              <c:x val="5.6487299475646603E-3"/>
              <c:y val="0.2249066908840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198214993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In-situ moisture distribution in soils (Megab area, Tigray, Ethiopia)</a:t>
            </a:r>
          </a:p>
        </c:rich>
      </c:tx>
      <c:layout>
        <c:manualLayout>
          <c:xMode val="edge"/>
          <c:yMode val="edge"/>
          <c:x val="0.11825941754640699"/>
          <c:y val="3.66972477064222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Hydrology!$E$51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Hydrology!$C$52:$D$63</c:f>
              <c:multiLvlStrCache>
                <c:ptCount val="12"/>
                <c:lvl>
                  <c:pt idx="0">
                    <c:v>W1</c:v>
                  </c:pt>
                  <c:pt idx="1">
                    <c:v>W2</c:v>
                  </c:pt>
                  <c:pt idx="2">
                    <c:v>W3</c:v>
                  </c:pt>
                  <c:pt idx="3">
                    <c:v>W4</c:v>
                  </c:pt>
                  <c:pt idx="4">
                    <c:v>W1</c:v>
                  </c:pt>
                  <c:pt idx="5">
                    <c:v>W2</c:v>
                  </c:pt>
                  <c:pt idx="6">
                    <c:v>W3</c:v>
                  </c:pt>
                  <c:pt idx="7">
                    <c:v>W4</c:v>
                  </c:pt>
                  <c:pt idx="8">
                    <c:v>W1</c:v>
                  </c:pt>
                  <c:pt idx="9">
                    <c:v>W2</c:v>
                  </c:pt>
                  <c:pt idx="10">
                    <c:v>W3</c:v>
                  </c:pt>
                  <c:pt idx="11">
                    <c:v>W4</c:v>
                  </c:pt>
                </c:lvl>
                <c:lvl>
                  <c:pt idx="0">
                    <c:v>Sept</c:v>
                  </c:pt>
                  <c:pt idx="4">
                    <c:v>Oct</c:v>
                  </c:pt>
                  <c:pt idx="8">
                    <c:v>Nov</c:v>
                  </c:pt>
                </c:lvl>
              </c:multiLvlStrCache>
            </c:multiLvlStrRef>
          </c:cat>
          <c:val>
            <c:numRef>
              <c:f>Hydrology!$E$52:$E$63</c:f>
              <c:numCache>
                <c:formatCode>General</c:formatCode>
                <c:ptCount val="12"/>
                <c:pt idx="0">
                  <c:v>30.5</c:v>
                </c:pt>
                <c:pt idx="1">
                  <c:v>15.6</c:v>
                </c:pt>
                <c:pt idx="2">
                  <c:v>12.4</c:v>
                </c:pt>
                <c:pt idx="3">
                  <c:v>8.5</c:v>
                </c:pt>
                <c:pt idx="4">
                  <c:v>13.5</c:v>
                </c:pt>
                <c:pt idx="5">
                  <c:v>10.199999999999999</c:v>
                </c:pt>
                <c:pt idx="6">
                  <c:v>7.2</c:v>
                </c:pt>
                <c:pt idx="7">
                  <c:v>6.8</c:v>
                </c:pt>
                <c:pt idx="8">
                  <c:v>5.6</c:v>
                </c:pt>
                <c:pt idx="9">
                  <c:v>5.4</c:v>
                </c:pt>
                <c:pt idx="10">
                  <c:v>3.1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0-A146-8B40-782BED4419A8}"/>
            </c:ext>
          </c:extLst>
        </c:ser>
        <c:ser>
          <c:idx val="1"/>
          <c:order val="1"/>
          <c:tx>
            <c:strRef>
              <c:f>Hydrology!$F$51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Hydrology!$C$52:$D$63</c:f>
              <c:multiLvlStrCache>
                <c:ptCount val="12"/>
                <c:lvl>
                  <c:pt idx="0">
                    <c:v>W1</c:v>
                  </c:pt>
                  <c:pt idx="1">
                    <c:v>W2</c:v>
                  </c:pt>
                  <c:pt idx="2">
                    <c:v>W3</c:v>
                  </c:pt>
                  <c:pt idx="3">
                    <c:v>W4</c:v>
                  </c:pt>
                  <c:pt idx="4">
                    <c:v>W1</c:v>
                  </c:pt>
                  <c:pt idx="5">
                    <c:v>W2</c:v>
                  </c:pt>
                  <c:pt idx="6">
                    <c:v>W3</c:v>
                  </c:pt>
                  <c:pt idx="7">
                    <c:v>W4</c:v>
                  </c:pt>
                  <c:pt idx="8">
                    <c:v>W1</c:v>
                  </c:pt>
                  <c:pt idx="9">
                    <c:v>W2</c:v>
                  </c:pt>
                  <c:pt idx="10">
                    <c:v>W3</c:v>
                  </c:pt>
                  <c:pt idx="11">
                    <c:v>W4</c:v>
                  </c:pt>
                </c:lvl>
                <c:lvl>
                  <c:pt idx="0">
                    <c:v>Sept</c:v>
                  </c:pt>
                  <c:pt idx="4">
                    <c:v>Oct</c:v>
                  </c:pt>
                  <c:pt idx="8">
                    <c:v>Nov</c:v>
                  </c:pt>
                </c:lvl>
              </c:multiLvlStrCache>
            </c:multiLvlStrRef>
          </c:cat>
          <c:val>
            <c:numRef>
              <c:f>Hydrology!$F$52:$F$63</c:f>
              <c:numCache>
                <c:formatCode>General</c:formatCode>
                <c:ptCount val="12"/>
                <c:pt idx="0">
                  <c:v>64.2</c:v>
                </c:pt>
                <c:pt idx="1">
                  <c:v>56.3</c:v>
                </c:pt>
                <c:pt idx="2">
                  <c:v>34.200000000000003</c:v>
                </c:pt>
                <c:pt idx="3">
                  <c:v>32.5</c:v>
                </c:pt>
                <c:pt idx="4">
                  <c:v>19.2</c:v>
                </c:pt>
                <c:pt idx="5">
                  <c:v>24.6</c:v>
                </c:pt>
                <c:pt idx="6">
                  <c:v>21.9</c:v>
                </c:pt>
                <c:pt idx="7">
                  <c:v>18.5</c:v>
                </c:pt>
                <c:pt idx="8">
                  <c:v>20.399999999999999</c:v>
                </c:pt>
                <c:pt idx="9">
                  <c:v>15.7</c:v>
                </c:pt>
                <c:pt idx="10">
                  <c:v>20.2</c:v>
                </c:pt>
                <c:pt idx="1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0-A146-8B40-782BED4419A8}"/>
            </c:ext>
          </c:extLst>
        </c:ser>
        <c:ser>
          <c:idx val="2"/>
          <c:order val="2"/>
          <c:tx>
            <c:strRef>
              <c:f>Hydrology!$G$51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multiLvlStrRef>
              <c:f>Hydrology!$C$52:$D$63</c:f>
              <c:multiLvlStrCache>
                <c:ptCount val="12"/>
                <c:lvl>
                  <c:pt idx="0">
                    <c:v>W1</c:v>
                  </c:pt>
                  <c:pt idx="1">
                    <c:v>W2</c:v>
                  </c:pt>
                  <c:pt idx="2">
                    <c:v>W3</c:v>
                  </c:pt>
                  <c:pt idx="3">
                    <c:v>W4</c:v>
                  </c:pt>
                  <c:pt idx="4">
                    <c:v>W1</c:v>
                  </c:pt>
                  <c:pt idx="5">
                    <c:v>W2</c:v>
                  </c:pt>
                  <c:pt idx="6">
                    <c:v>W3</c:v>
                  </c:pt>
                  <c:pt idx="7">
                    <c:v>W4</c:v>
                  </c:pt>
                  <c:pt idx="8">
                    <c:v>W1</c:v>
                  </c:pt>
                  <c:pt idx="9">
                    <c:v>W2</c:v>
                  </c:pt>
                  <c:pt idx="10">
                    <c:v>W3</c:v>
                  </c:pt>
                  <c:pt idx="11">
                    <c:v>W4</c:v>
                  </c:pt>
                </c:lvl>
                <c:lvl>
                  <c:pt idx="0">
                    <c:v>Sept</c:v>
                  </c:pt>
                  <c:pt idx="4">
                    <c:v>Oct</c:v>
                  </c:pt>
                  <c:pt idx="8">
                    <c:v>Nov</c:v>
                  </c:pt>
                </c:lvl>
              </c:multiLvlStrCache>
            </c:multiLvlStrRef>
          </c:cat>
          <c:val>
            <c:numRef>
              <c:f>Hydrology!$G$52:$G$63</c:f>
              <c:numCache>
                <c:formatCode>General</c:formatCode>
                <c:ptCount val="12"/>
                <c:pt idx="0">
                  <c:v>48.6</c:v>
                </c:pt>
                <c:pt idx="1">
                  <c:v>43.4</c:v>
                </c:pt>
                <c:pt idx="2">
                  <c:v>28.7</c:v>
                </c:pt>
                <c:pt idx="3">
                  <c:v>24.1</c:v>
                </c:pt>
                <c:pt idx="4">
                  <c:v>16.8</c:v>
                </c:pt>
                <c:pt idx="5">
                  <c:v>15.2</c:v>
                </c:pt>
                <c:pt idx="6">
                  <c:v>13.8</c:v>
                </c:pt>
                <c:pt idx="7">
                  <c:v>14.2</c:v>
                </c:pt>
                <c:pt idx="8">
                  <c:v>15.4</c:v>
                </c:pt>
                <c:pt idx="9">
                  <c:v>12.7</c:v>
                </c:pt>
                <c:pt idx="10">
                  <c:v>13.4</c:v>
                </c:pt>
                <c:pt idx="1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0-A146-8B40-782BED4419A8}"/>
            </c:ext>
          </c:extLst>
        </c:ser>
        <c:ser>
          <c:idx val="3"/>
          <c:order val="3"/>
          <c:tx>
            <c:strRef>
              <c:f>Hydrology!$H$51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multiLvlStrRef>
              <c:f>Hydrology!$C$52:$D$63</c:f>
              <c:multiLvlStrCache>
                <c:ptCount val="12"/>
                <c:lvl>
                  <c:pt idx="0">
                    <c:v>W1</c:v>
                  </c:pt>
                  <c:pt idx="1">
                    <c:v>W2</c:v>
                  </c:pt>
                  <c:pt idx="2">
                    <c:v>W3</c:v>
                  </c:pt>
                  <c:pt idx="3">
                    <c:v>W4</c:v>
                  </c:pt>
                  <c:pt idx="4">
                    <c:v>W1</c:v>
                  </c:pt>
                  <c:pt idx="5">
                    <c:v>W2</c:v>
                  </c:pt>
                  <c:pt idx="6">
                    <c:v>W3</c:v>
                  </c:pt>
                  <c:pt idx="7">
                    <c:v>W4</c:v>
                  </c:pt>
                  <c:pt idx="8">
                    <c:v>W1</c:v>
                  </c:pt>
                  <c:pt idx="9">
                    <c:v>W2</c:v>
                  </c:pt>
                  <c:pt idx="10">
                    <c:v>W3</c:v>
                  </c:pt>
                  <c:pt idx="11">
                    <c:v>W4</c:v>
                  </c:pt>
                </c:lvl>
                <c:lvl>
                  <c:pt idx="0">
                    <c:v>Sept</c:v>
                  </c:pt>
                  <c:pt idx="4">
                    <c:v>Oct</c:v>
                  </c:pt>
                  <c:pt idx="8">
                    <c:v>Nov</c:v>
                  </c:pt>
                </c:lvl>
              </c:multiLvlStrCache>
            </c:multiLvlStrRef>
          </c:cat>
          <c:val>
            <c:numRef>
              <c:f>Hydrology!$H$52:$H$63</c:f>
              <c:numCache>
                <c:formatCode>General</c:formatCode>
                <c:ptCount val="12"/>
                <c:pt idx="0">
                  <c:v>55.2</c:v>
                </c:pt>
                <c:pt idx="1">
                  <c:v>46.7</c:v>
                </c:pt>
                <c:pt idx="2">
                  <c:v>35.799999999999997</c:v>
                </c:pt>
                <c:pt idx="3">
                  <c:v>31.3</c:v>
                </c:pt>
                <c:pt idx="4">
                  <c:v>24.6</c:v>
                </c:pt>
                <c:pt idx="5">
                  <c:v>19</c:v>
                </c:pt>
                <c:pt idx="6">
                  <c:v>18.399999999999999</c:v>
                </c:pt>
                <c:pt idx="7">
                  <c:v>16.5</c:v>
                </c:pt>
                <c:pt idx="8">
                  <c:v>21.3</c:v>
                </c:pt>
                <c:pt idx="9">
                  <c:v>18.2</c:v>
                </c:pt>
                <c:pt idx="10">
                  <c:v>15.2</c:v>
                </c:pt>
                <c:pt idx="1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0-A146-8B40-782BED44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84446848"/>
        <c:axId val="2119333728"/>
      </c:barChart>
      <c:catAx>
        <c:axId val="-188444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9333728"/>
        <c:crosses val="autoZero"/>
        <c:auto val="1"/>
        <c:lblAlgn val="ctr"/>
        <c:lblOffset val="100"/>
        <c:noMultiLvlLbl val="0"/>
      </c:catAx>
      <c:valAx>
        <c:axId val="2119333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In-situ moisture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18844468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4688E-5D6B-427D-8F19-DA43A6F6E5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42A9C7-92A9-4D37-A9D0-637FC4ABCD90}">
      <dgm:prSet/>
      <dgm:spPr/>
      <dgm:t>
        <a:bodyPr/>
        <a:lstStyle/>
        <a:p>
          <a:r>
            <a:rPr lang="en-US"/>
            <a:t>In arid areas, roads can be used to harvest water.</a:t>
          </a:r>
        </a:p>
      </dgm:t>
    </dgm:pt>
    <dgm:pt modelId="{10F9ED62-7048-48F8-9F47-E74733AFF456}" type="parTrans" cxnId="{9FE3604B-104B-4066-9EBE-6B32A4FFBA19}">
      <dgm:prSet/>
      <dgm:spPr/>
      <dgm:t>
        <a:bodyPr/>
        <a:lstStyle/>
        <a:p>
          <a:endParaRPr lang="en-US"/>
        </a:p>
      </dgm:t>
    </dgm:pt>
    <dgm:pt modelId="{B9200035-A823-48C2-8FB2-FAAC82FA7DBD}" type="sibTrans" cxnId="{9FE3604B-104B-4066-9EBE-6B32A4FFBA19}">
      <dgm:prSet/>
      <dgm:spPr/>
      <dgm:t>
        <a:bodyPr/>
        <a:lstStyle/>
        <a:p>
          <a:endParaRPr lang="en-US"/>
        </a:p>
      </dgm:t>
    </dgm:pt>
    <dgm:pt modelId="{9D6A28F5-8ABE-45F2-A9ED-02DE0009875C}">
      <dgm:prSet/>
      <dgm:spPr/>
      <dgm:t>
        <a:bodyPr/>
        <a:lstStyle/>
        <a:p>
          <a:r>
            <a:rPr lang="en-US"/>
            <a:t>Roads can also be used to manage water catchments by controlling the speed of runoff, compartmentalizing and mitigating flood runoff, and influencing the sedimentation process in the catchments..</a:t>
          </a:r>
        </a:p>
      </dgm:t>
    </dgm:pt>
    <dgm:pt modelId="{89F311D4-A42B-4349-B321-0CB3F85CBBB4}" type="parTrans" cxnId="{BE68970B-F274-42FA-8B61-6F9BF455C0CF}">
      <dgm:prSet/>
      <dgm:spPr/>
      <dgm:t>
        <a:bodyPr/>
        <a:lstStyle/>
        <a:p>
          <a:endParaRPr lang="en-US"/>
        </a:p>
      </dgm:t>
    </dgm:pt>
    <dgm:pt modelId="{B0F07445-B578-4DD4-A5CD-F2AA17368974}" type="sibTrans" cxnId="{BE68970B-F274-42FA-8B61-6F9BF455C0CF}">
      <dgm:prSet/>
      <dgm:spPr/>
      <dgm:t>
        <a:bodyPr/>
        <a:lstStyle/>
        <a:p>
          <a:endParaRPr lang="en-US"/>
        </a:p>
      </dgm:t>
    </dgm:pt>
    <dgm:pt modelId="{CA6E2F8E-CF38-405C-B74B-F17997BCBDDB}">
      <dgm:prSet/>
      <dgm:spPr/>
      <dgm:t>
        <a:bodyPr/>
        <a:lstStyle/>
        <a:p>
          <a:r>
            <a:rPr lang="en-US"/>
            <a:t>In floodplains and lake sides, roads play a role in flood protection. Roads often double as embankments and provide evacuation routes and flood shelters. In low-lying wetland areas and floodplains, roads and bridges affect the shallow groundwater tables and have enormous consequences for land productivity. </a:t>
          </a:r>
        </a:p>
      </dgm:t>
    </dgm:pt>
    <dgm:pt modelId="{81CFF113-3D5A-4F15-86AD-CE452514F56E}" type="parTrans" cxnId="{05B1BC92-847E-4BD9-A1C2-7F4F695CDEDE}">
      <dgm:prSet/>
      <dgm:spPr/>
      <dgm:t>
        <a:bodyPr/>
        <a:lstStyle/>
        <a:p>
          <a:endParaRPr lang="en-US"/>
        </a:p>
      </dgm:t>
    </dgm:pt>
    <dgm:pt modelId="{AC2BDBD3-84A4-4DFF-A8CE-098A0EC77B26}" type="sibTrans" cxnId="{05B1BC92-847E-4BD9-A1C2-7F4F695CDEDE}">
      <dgm:prSet/>
      <dgm:spPr/>
      <dgm:t>
        <a:bodyPr/>
        <a:lstStyle/>
        <a:p>
          <a:endParaRPr lang="en-US"/>
        </a:p>
      </dgm:t>
    </dgm:pt>
    <dgm:pt modelId="{496E2B49-B029-4776-B55C-2E84B1B81C84}">
      <dgm:prSet/>
      <dgm:spPr/>
      <dgm:t>
        <a:bodyPr/>
        <a:lstStyle/>
        <a:p>
          <a:r>
            <a:rPr lang="en-US"/>
            <a:t>Roads can improve pastoralist areas for instance by combining the concentrated run-off from roads with planting native grass species. </a:t>
          </a:r>
        </a:p>
      </dgm:t>
    </dgm:pt>
    <dgm:pt modelId="{155A77BA-D878-4A94-9C51-F693C7FBC6F8}" type="parTrans" cxnId="{1CD1295C-2318-4151-B9E9-DCB5C26B44B3}">
      <dgm:prSet/>
      <dgm:spPr/>
      <dgm:t>
        <a:bodyPr/>
        <a:lstStyle/>
        <a:p>
          <a:endParaRPr lang="en-US"/>
        </a:p>
      </dgm:t>
    </dgm:pt>
    <dgm:pt modelId="{C4104525-8148-43D6-9B00-250A8D250DD6}" type="sibTrans" cxnId="{1CD1295C-2318-4151-B9E9-DCB5C26B44B3}">
      <dgm:prSet/>
      <dgm:spPr/>
      <dgm:t>
        <a:bodyPr/>
        <a:lstStyle/>
        <a:p>
          <a:endParaRPr lang="en-US"/>
        </a:p>
      </dgm:t>
    </dgm:pt>
    <dgm:pt modelId="{E9E254EF-743C-422F-8C63-09B0C5E224E2}">
      <dgm:prSet/>
      <dgm:spPr/>
      <dgm:t>
        <a:bodyPr/>
        <a:lstStyle/>
        <a:p>
          <a:r>
            <a:rPr lang="en-US"/>
            <a:t>Roads can also be used to control sand dune movement. </a:t>
          </a:r>
        </a:p>
      </dgm:t>
    </dgm:pt>
    <dgm:pt modelId="{017FE33F-CDD6-4621-8BE5-E91C2C522EB3}" type="parTrans" cxnId="{C2EC32D3-AD13-4A55-814D-1C8848210CBF}">
      <dgm:prSet/>
      <dgm:spPr/>
      <dgm:t>
        <a:bodyPr/>
        <a:lstStyle/>
        <a:p>
          <a:endParaRPr lang="en-US"/>
        </a:p>
      </dgm:t>
    </dgm:pt>
    <dgm:pt modelId="{44C57F9A-F091-43C9-9D1A-9C08BB0EDE71}" type="sibTrans" cxnId="{C2EC32D3-AD13-4A55-814D-1C8848210CBF}">
      <dgm:prSet/>
      <dgm:spPr/>
      <dgm:t>
        <a:bodyPr/>
        <a:lstStyle/>
        <a:p>
          <a:endParaRPr lang="en-US"/>
        </a:p>
      </dgm:t>
    </dgm:pt>
    <dgm:pt modelId="{0B082D8F-4887-4C89-AE9E-7ADA33C50CC3}">
      <dgm:prSet/>
      <dgm:spPr/>
      <dgm:t>
        <a:bodyPr/>
        <a:lstStyle/>
        <a:p>
          <a:r>
            <a:rPr lang="en-US"/>
            <a:t>Roads may serve to protect wildlife areas </a:t>
          </a:r>
        </a:p>
      </dgm:t>
    </dgm:pt>
    <dgm:pt modelId="{2D4795BE-B811-41BB-ADDE-86A4579BA66C}" type="parTrans" cxnId="{D2E3ADA5-A074-404C-ADC6-72A317C35BD9}">
      <dgm:prSet/>
      <dgm:spPr/>
      <dgm:t>
        <a:bodyPr/>
        <a:lstStyle/>
        <a:p>
          <a:endParaRPr lang="en-US"/>
        </a:p>
      </dgm:t>
    </dgm:pt>
    <dgm:pt modelId="{BE4C2DF1-EE1E-43BC-95D1-2AA9B8ECA8C6}" type="sibTrans" cxnId="{D2E3ADA5-A074-404C-ADC6-72A317C35BD9}">
      <dgm:prSet/>
      <dgm:spPr/>
      <dgm:t>
        <a:bodyPr/>
        <a:lstStyle/>
        <a:p>
          <a:endParaRPr lang="en-US"/>
        </a:p>
      </dgm:t>
    </dgm:pt>
    <dgm:pt modelId="{A2856D69-ACC9-7C4D-99B7-EF26E6ADBFAB}" type="pres">
      <dgm:prSet presAssocID="{4264688E-5D6B-427D-8F19-DA43A6F6E593}" presName="linear" presStyleCnt="0">
        <dgm:presLayoutVars>
          <dgm:animLvl val="lvl"/>
          <dgm:resizeHandles val="exact"/>
        </dgm:presLayoutVars>
      </dgm:prSet>
      <dgm:spPr/>
    </dgm:pt>
    <dgm:pt modelId="{632E122F-7712-5B4F-9AB7-58EB2F609AEB}" type="pres">
      <dgm:prSet presAssocID="{F442A9C7-92A9-4D37-A9D0-637FC4ABCD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582C66-2621-074B-8285-608F2741DFE6}" type="pres">
      <dgm:prSet presAssocID="{B9200035-A823-48C2-8FB2-FAAC82FA7DBD}" presName="spacer" presStyleCnt="0"/>
      <dgm:spPr/>
    </dgm:pt>
    <dgm:pt modelId="{D21AD8EF-9395-3B44-8FCE-8FDE3AC725C7}" type="pres">
      <dgm:prSet presAssocID="{9D6A28F5-8ABE-45F2-A9ED-02DE0009875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56AC6B0-3966-F648-92FC-787505EBA198}" type="pres">
      <dgm:prSet presAssocID="{B0F07445-B578-4DD4-A5CD-F2AA17368974}" presName="spacer" presStyleCnt="0"/>
      <dgm:spPr/>
    </dgm:pt>
    <dgm:pt modelId="{E77BAC4F-9722-8C46-9DC8-680DC54E7075}" type="pres">
      <dgm:prSet presAssocID="{CA6E2F8E-CF38-405C-B74B-F17997BCBD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A45E88-9FE4-D446-91CD-73D3EC12A0C3}" type="pres">
      <dgm:prSet presAssocID="{AC2BDBD3-84A4-4DFF-A8CE-098A0EC77B26}" presName="spacer" presStyleCnt="0"/>
      <dgm:spPr/>
    </dgm:pt>
    <dgm:pt modelId="{2C08B0EA-7778-724A-AA80-209521F073AF}" type="pres">
      <dgm:prSet presAssocID="{496E2B49-B029-4776-B55C-2E84B1B81C8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1D63E1-2206-934D-8AAD-6995AFD86C22}" type="pres">
      <dgm:prSet presAssocID="{C4104525-8148-43D6-9B00-250A8D250DD6}" presName="spacer" presStyleCnt="0"/>
      <dgm:spPr/>
    </dgm:pt>
    <dgm:pt modelId="{4643C556-E4B0-9B41-9D96-BDDAEDE1DF5F}" type="pres">
      <dgm:prSet presAssocID="{E9E254EF-743C-422F-8C63-09B0C5E224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653BA2-1B0E-B947-81DB-DBA7D51B8C2B}" type="pres">
      <dgm:prSet presAssocID="{44C57F9A-F091-43C9-9D1A-9C08BB0EDE71}" presName="spacer" presStyleCnt="0"/>
      <dgm:spPr/>
    </dgm:pt>
    <dgm:pt modelId="{A4ECC58C-13AC-6F4F-90CC-0239701CA566}" type="pres">
      <dgm:prSet presAssocID="{0B082D8F-4887-4C89-AE9E-7ADA33C50C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68970B-F274-42FA-8B61-6F9BF455C0CF}" srcId="{4264688E-5D6B-427D-8F19-DA43A6F6E593}" destId="{9D6A28F5-8ABE-45F2-A9ED-02DE0009875C}" srcOrd="1" destOrd="0" parTransId="{89F311D4-A42B-4349-B321-0CB3F85CBBB4}" sibTransId="{B0F07445-B578-4DD4-A5CD-F2AA17368974}"/>
    <dgm:cxn modelId="{B601DA4A-AF9E-6148-8B41-7FFB4ACE9624}" type="presOf" srcId="{496E2B49-B029-4776-B55C-2E84B1B81C84}" destId="{2C08B0EA-7778-724A-AA80-209521F073AF}" srcOrd="0" destOrd="0" presId="urn:microsoft.com/office/officeart/2005/8/layout/vList2"/>
    <dgm:cxn modelId="{9FE3604B-104B-4066-9EBE-6B32A4FFBA19}" srcId="{4264688E-5D6B-427D-8F19-DA43A6F6E593}" destId="{F442A9C7-92A9-4D37-A9D0-637FC4ABCD90}" srcOrd="0" destOrd="0" parTransId="{10F9ED62-7048-48F8-9F47-E74733AFF456}" sibTransId="{B9200035-A823-48C2-8FB2-FAAC82FA7DBD}"/>
    <dgm:cxn modelId="{1CD1295C-2318-4151-B9E9-DCB5C26B44B3}" srcId="{4264688E-5D6B-427D-8F19-DA43A6F6E593}" destId="{496E2B49-B029-4776-B55C-2E84B1B81C84}" srcOrd="3" destOrd="0" parTransId="{155A77BA-D878-4A94-9C51-F693C7FBC6F8}" sibTransId="{C4104525-8148-43D6-9B00-250A8D250DD6}"/>
    <dgm:cxn modelId="{7C886591-83E4-5145-BFC1-DC8D234E1C74}" type="presOf" srcId="{CA6E2F8E-CF38-405C-B74B-F17997BCBDDB}" destId="{E77BAC4F-9722-8C46-9DC8-680DC54E7075}" srcOrd="0" destOrd="0" presId="urn:microsoft.com/office/officeart/2005/8/layout/vList2"/>
    <dgm:cxn modelId="{05B1BC92-847E-4BD9-A1C2-7F4F695CDEDE}" srcId="{4264688E-5D6B-427D-8F19-DA43A6F6E593}" destId="{CA6E2F8E-CF38-405C-B74B-F17997BCBDDB}" srcOrd="2" destOrd="0" parTransId="{81CFF113-3D5A-4F15-86AD-CE452514F56E}" sibTransId="{AC2BDBD3-84A4-4DFF-A8CE-098A0EC77B26}"/>
    <dgm:cxn modelId="{6F0BE5A2-865D-B841-A61C-18CE7494E42E}" type="presOf" srcId="{E9E254EF-743C-422F-8C63-09B0C5E224E2}" destId="{4643C556-E4B0-9B41-9D96-BDDAEDE1DF5F}" srcOrd="0" destOrd="0" presId="urn:microsoft.com/office/officeart/2005/8/layout/vList2"/>
    <dgm:cxn modelId="{D2E3ADA5-A074-404C-ADC6-72A317C35BD9}" srcId="{4264688E-5D6B-427D-8F19-DA43A6F6E593}" destId="{0B082D8F-4887-4C89-AE9E-7ADA33C50CC3}" srcOrd="5" destOrd="0" parTransId="{2D4795BE-B811-41BB-ADDE-86A4579BA66C}" sibTransId="{BE4C2DF1-EE1E-43BC-95D1-2AA9B8ECA8C6}"/>
    <dgm:cxn modelId="{A0E6ACAA-250F-0847-9170-49B02B3E2423}" type="presOf" srcId="{F442A9C7-92A9-4D37-A9D0-637FC4ABCD90}" destId="{632E122F-7712-5B4F-9AB7-58EB2F609AEB}" srcOrd="0" destOrd="0" presId="urn:microsoft.com/office/officeart/2005/8/layout/vList2"/>
    <dgm:cxn modelId="{5C924CB9-A56B-164D-8D03-0E253BA9C493}" type="presOf" srcId="{4264688E-5D6B-427D-8F19-DA43A6F6E593}" destId="{A2856D69-ACC9-7C4D-99B7-EF26E6ADBFAB}" srcOrd="0" destOrd="0" presId="urn:microsoft.com/office/officeart/2005/8/layout/vList2"/>
    <dgm:cxn modelId="{B57891BE-87DE-B94C-AAF1-4DFA00026853}" type="presOf" srcId="{9D6A28F5-8ABE-45F2-A9ED-02DE0009875C}" destId="{D21AD8EF-9395-3B44-8FCE-8FDE3AC725C7}" srcOrd="0" destOrd="0" presId="urn:microsoft.com/office/officeart/2005/8/layout/vList2"/>
    <dgm:cxn modelId="{544219BF-96A2-344E-910A-0C2166087C66}" type="presOf" srcId="{0B082D8F-4887-4C89-AE9E-7ADA33C50CC3}" destId="{A4ECC58C-13AC-6F4F-90CC-0239701CA566}" srcOrd="0" destOrd="0" presId="urn:microsoft.com/office/officeart/2005/8/layout/vList2"/>
    <dgm:cxn modelId="{C2EC32D3-AD13-4A55-814D-1C8848210CBF}" srcId="{4264688E-5D6B-427D-8F19-DA43A6F6E593}" destId="{E9E254EF-743C-422F-8C63-09B0C5E224E2}" srcOrd="4" destOrd="0" parTransId="{017FE33F-CDD6-4621-8BE5-E91C2C522EB3}" sibTransId="{44C57F9A-F091-43C9-9D1A-9C08BB0EDE71}"/>
    <dgm:cxn modelId="{C37CDFA8-3E0D-594E-8AB4-60E5968945C9}" type="presParOf" srcId="{A2856D69-ACC9-7C4D-99B7-EF26E6ADBFAB}" destId="{632E122F-7712-5B4F-9AB7-58EB2F609AEB}" srcOrd="0" destOrd="0" presId="urn:microsoft.com/office/officeart/2005/8/layout/vList2"/>
    <dgm:cxn modelId="{846B8FCF-5790-EB46-B3F3-1ECD80525BD4}" type="presParOf" srcId="{A2856D69-ACC9-7C4D-99B7-EF26E6ADBFAB}" destId="{4C582C66-2621-074B-8285-608F2741DFE6}" srcOrd="1" destOrd="0" presId="urn:microsoft.com/office/officeart/2005/8/layout/vList2"/>
    <dgm:cxn modelId="{4D330DE0-121F-BA49-B869-8A420A24C45B}" type="presParOf" srcId="{A2856D69-ACC9-7C4D-99B7-EF26E6ADBFAB}" destId="{D21AD8EF-9395-3B44-8FCE-8FDE3AC725C7}" srcOrd="2" destOrd="0" presId="urn:microsoft.com/office/officeart/2005/8/layout/vList2"/>
    <dgm:cxn modelId="{97DD7C08-0FEA-3848-9F07-4AD041629B88}" type="presParOf" srcId="{A2856D69-ACC9-7C4D-99B7-EF26E6ADBFAB}" destId="{356AC6B0-3966-F648-92FC-787505EBA198}" srcOrd="3" destOrd="0" presId="urn:microsoft.com/office/officeart/2005/8/layout/vList2"/>
    <dgm:cxn modelId="{6FB7B2B9-3440-8C41-8362-AA4B9592DD04}" type="presParOf" srcId="{A2856D69-ACC9-7C4D-99B7-EF26E6ADBFAB}" destId="{E77BAC4F-9722-8C46-9DC8-680DC54E7075}" srcOrd="4" destOrd="0" presId="urn:microsoft.com/office/officeart/2005/8/layout/vList2"/>
    <dgm:cxn modelId="{B9EAF31B-5EDC-FC44-9FA0-EBC44804653F}" type="presParOf" srcId="{A2856D69-ACC9-7C4D-99B7-EF26E6ADBFAB}" destId="{7AA45E88-9FE4-D446-91CD-73D3EC12A0C3}" srcOrd="5" destOrd="0" presId="urn:microsoft.com/office/officeart/2005/8/layout/vList2"/>
    <dgm:cxn modelId="{5B5FCB29-E00E-9E46-8201-F08E684E53DD}" type="presParOf" srcId="{A2856D69-ACC9-7C4D-99B7-EF26E6ADBFAB}" destId="{2C08B0EA-7778-724A-AA80-209521F073AF}" srcOrd="6" destOrd="0" presId="urn:microsoft.com/office/officeart/2005/8/layout/vList2"/>
    <dgm:cxn modelId="{9B35676D-4D38-4342-B2ED-BF45E80D52B6}" type="presParOf" srcId="{A2856D69-ACC9-7C4D-99B7-EF26E6ADBFAB}" destId="{E81D63E1-2206-934D-8AAD-6995AFD86C22}" srcOrd="7" destOrd="0" presId="urn:microsoft.com/office/officeart/2005/8/layout/vList2"/>
    <dgm:cxn modelId="{C311C07A-1703-2442-84CE-98141C5D0AAD}" type="presParOf" srcId="{A2856D69-ACC9-7C4D-99B7-EF26E6ADBFAB}" destId="{4643C556-E4B0-9B41-9D96-BDDAEDE1DF5F}" srcOrd="8" destOrd="0" presId="urn:microsoft.com/office/officeart/2005/8/layout/vList2"/>
    <dgm:cxn modelId="{D61F065B-791F-AE4B-8296-DD2830DCAC13}" type="presParOf" srcId="{A2856D69-ACC9-7C4D-99B7-EF26E6ADBFAB}" destId="{E6653BA2-1B0E-B947-81DB-DBA7D51B8C2B}" srcOrd="9" destOrd="0" presId="urn:microsoft.com/office/officeart/2005/8/layout/vList2"/>
    <dgm:cxn modelId="{EE5FED32-6382-A24B-9F88-40EABFDDA093}" type="presParOf" srcId="{A2856D69-ACC9-7C4D-99B7-EF26E6ADBFAB}" destId="{A4ECC58C-13AC-6F4F-90CC-0239701CA5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122F-7712-5B4F-9AB7-58EB2F609AEB}">
      <dsp:nvSpPr>
        <dsp:cNvPr id="0" name=""/>
        <dsp:cNvSpPr/>
      </dsp:nvSpPr>
      <dsp:spPr>
        <a:xfrm>
          <a:off x="0" y="77580"/>
          <a:ext cx="6513603" cy="923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 arid areas, roads can be used to harvest water.</a:t>
          </a:r>
        </a:p>
      </dsp:txBody>
      <dsp:txXfrm>
        <a:off x="45098" y="122678"/>
        <a:ext cx="6423407" cy="833648"/>
      </dsp:txXfrm>
    </dsp:sp>
    <dsp:sp modelId="{D21AD8EF-9395-3B44-8FCE-8FDE3AC725C7}">
      <dsp:nvSpPr>
        <dsp:cNvPr id="0" name=""/>
        <dsp:cNvSpPr/>
      </dsp:nvSpPr>
      <dsp:spPr>
        <a:xfrm>
          <a:off x="0" y="1038864"/>
          <a:ext cx="6513603" cy="92384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Roads can also be used to manage water catchments by controlling the speed of runoff, compartmentalizing and mitigating flood runoff, and influencing the sedimentation process in the catchments..</a:t>
          </a:r>
        </a:p>
      </dsp:txBody>
      <dsp:txXfrm>
        <a:off x="45098" y="1083962"/>
        <a:ext cx="6423407" cy="833648"/>
      </dsp:txXfrm>
    </dsp:sp>
    <dsp:sp modelId="{E77BAC4F-9722-8C46-9DC8-680DC54E7075}">
      <dsp:nvSpPr>
        <dsp:cNvPr id="0" name=""/>
        <dsp:cNvSpPr/>
      </dsp:nvSpPr>
      <dsp:spPr>
        <a:xfrm>
          <a:off x="0" y="2000148"/>
          <a:ext cx="6513603" cy="92384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 floodplains and lake sides, roads play a role in flood protection. Roads often double as embankments and provide evacuation routes and flood shelters. In low-lying wetland areas and floodplains, roads and bridges affect the shallow groundwater tables and have enormous consequences for land productivity. </a:t>
          </a:r>
        </a:p>
      </dsp:txBody>
      <dsp:txXfrm>
        <a:off x="45098" y="2045246"/>
        <a:ext cx="6423407" cy="833648"/>
      </dsp:txXfrm>
    </dsp:sp>
    <dsp:sp modelId="{2C08B0EA-7778-724A-AA80-209521F073AF}">
      <dsp:nvSpPr>
        <dsp:cNvPr id="0" name=""/>
        <dsp:cNvSpPr/>
      </dsp:nvSpPr>
      <dsp:spPr>
        <a:xfrm>
          <a:off x="0" y="2961433"/>
          <a:ext cx="6513603" cy="92384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Roads can improve pastoralist areas for instance by combining the concentrated run-off from roads with planting native grass species. </a:t>
          </a:r>
        </a:p>
      </dsp:txBody>
      <dsp:txXfrm>
        <a:off x="45098" y="3006531"/>
        <a:ext cx="6423407" cy="833648"/>
      </dsp:txXfrm>
    </dsp:sp>
    <dsp:sp modelId="{4643C556-E4B0-9B41-9D96-BDDAEDE1DF5F}">
      <dsp:nvSpPr>
        <dsp:cNvPr id="0" name=""/>
        <dsp:cNvSpPr/>
      </dsp:nvSpPr>
      <dsp:spPr>
        <a:xfrm>
          <a:off x="0" y="3922717"/>
          <a:ext cx="6513603" cy="92384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Roads can also be used to control sand dune movement. </a:t>
          </a:r>
        </a:p>
      </dsp:txBody>
      <dsp:txXfrm>
        <a:off x="45098" y="3967815"/>
        <a:ext cx="6423407" cy="833648"/>
      </dsp:txXfrm>
    </dsp:sp>
    <dsp:sp modelId="{A4ECC58C-13AC-6F4F-90CC-0239701CA566}">
      <dsp:nvSpPr>
        <dsp:cNvPr id="0" name=""/>
        <dsp:cNvSpPr/>
      </dsp:nvSpPr>
      <dsp:spPr>
        <a:xfrm>
          <a:off x="0" y="4884001"/>
          <a:ext cx="6513603" cy="92384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Roads may serve to protect wildlife areas </a:t>
          </a:r>
        </a:p>
      </dsp:txBody>
      <dsp:txXfrm>
        <a:off x="45098" y="4929099"/>
        <a:ext cx="6423407" cy="83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3C55-BD5C-744E-918F-08BCD7FEEC4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B2C4-0726-D547-B86C-861446D5E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3CF-2AC7-5349-8070-10ADC28DC4CE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9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3CF-2AC7-5349-8070-10ADC28DC4CE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51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7693-EDE3-1249-AFC4-B58006616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66E66-D33C-CE4B-85B6-FD06DE96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A018-1D3D-FA49-A1A9-380BDEE7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E45A-D86A-524B-9791-854A7483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D87D-CD7B-6248-A1D4-39F1D180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5ACE-6040-D444-B1D0-C51031F5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54379-36DD-BD46-A5DB-24CB682D6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6DA41-1416-A440-920D-BFE77852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CD27-FE0F-F448-BA83-F375B843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6B814-93BA-1943-AD0A-0EA464D2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BFA9C-7766-DF4D-8185-AB3FDB994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F3EB2-A291-3C45-8C23-F535454A7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99BA-50A1-6F4E-A938-8E9C0768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A01F-63C9-1947-9A4A-5AF7BB91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F410-FFF1-7540-8D44-AF63E332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D759-7F7D-3441-A410-CBFC393A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9CF8A-5749-EF4B-8376-32C82A86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CC32F-1852-7E40-9D0A-2DD4A203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5D97-E2C0-E64F-81EA-D4E736E6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375A-81C5-D647-9ABC-A34A29A1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D50D-D568-9148-813F-4B5F1B71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9BFA-B0B5-9843-A280-E838FC97C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2D14B-F3BD-BB49-A381-F1311965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5DA3-4EA8-4C44-9E18-3BF6EAD4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71EDB-BF63-A945-B147-D7055EF8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50EA-9C8A-B442-A72F-30ADCE2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2ACB-1BE5-6248-A2C2-8024EE56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F0E2-D493-3C4A-97B3-13AB2EC0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C950C-2F38-2A43-BAEE-564E25E8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7EE7C-ABC0-3649-9403-2DA34B09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31A96-B58E-4E40-969F-244A55A6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4150-22AD-7945-93A2-8C4BD427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0D93-5FA8-2045-A1BB-5C80B926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A5E8D-68DA-2147-ABAF-3D8850007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0F629-1968-5345-9B2E-A5C5C6659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59673-8478-0E47-B806-90C6971A6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31B2E-C2C1-6E41-8BDA-0C922F93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CDE02-ED18-F54B-B5E4-87596ED3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9A484-C344-7E4D-96E1-1802BCE0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A120-C083-8A4C-A35B-DB42DE84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51B89-CF93-3B4B-B9FE-69668E0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9899-6DDE-8D42-9913-E5F5B8CC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5C0E2-0F48-FA4F-80A7-7AE2D21C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04C83-DF6D-1143-8DFB-4B9F06BC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CD080-FDE5-5746-83CC-E62A3964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962DE-38A1-FE4F-97B5-096AAFE0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B21C-2544-8C4B-8C2F-E172ABDF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6EDF-F466-D742-AABB-EF24A9E5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A7640-0DE0-554B-B9D8-70A7B0A13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69E93-D3C1-7F48-800C-0DD80A41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1A45C-0BA7-DC49-8573-63F6810B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A1BF1-1353-D94F-A5F5-E994B991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299B-79B7-B840-816A-69F0909A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DDF4A-641C-0E49-A7A9-630188907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4B02D-801C-2C41-874E-AA840B459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04366-A67F-B440-B3B3-91B85359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3298F-A5CD-A042-BF54-0B011C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E9A38-6BEF-204C-AA38-A1CEAEA2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0222F-6ACD-C64F-BACA-F750468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5F29-BC01-9847-85A5-97EC8DA9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A55C1-72F1-5A44-B95C-D75057DD5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FF5E-E80E-864F-8C9A-E4ED9ADA508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9877-7BEA-1045-BCA8-3F2B56C24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0031-8D00-BB47-9F9F-47E803A2E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819D-41ED-BD48-8851-032FE853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vansteenbergen@metameta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4861" y="4475182"/>
            <a:ext cx="8068235" cy="2444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Roads</a:t>
            </a:r>
            <a:r>
              <a:rPr lang="nl-NL" sz="3600" dirty="0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 as Instrument </a:t>
            </a:r>
            <a:r>
              <a:rPr lang="nl-NL" sz="3600" dirty="0" err="1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for</a:t>
            </a:r>
            <a:r>
              <a:rPr lang="nl-NL" sz="3600" dirty="0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 </a:t>
            </a:r>
            <a:r>
              <a:rPr lang="nl-NL" sz="3600" dirty="0" err="1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Climate</a:t>
            </a:r>
            <a:r>
              <a:rPr lang="nl-NL" sz="3600" dirty="0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 </a:t>
            </a:r>
            <a:r>
              <a:rPr lang="nl-NL" sz="3600" dirty="0" err="1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Resilience</a:t>
            </a:r>
            <a:r>
              <a:rPr lang="nl-NL" sz="3600" dirty="0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: The World Bank </a:t>
            </a:r>
            <a:r>
              <a:rPr lang="nl-NL" sz="3600" dirty="0" err="1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Guidelines</a:t>
            </a:r>
            <a:r>
              <a:rPr lang="nl-NL" sz="3600" dirty="0">
                <a:solidFill>
                  <a:srgbClr val="468646"/>
                </a:solidFill>
                <a:latin typeface="Tw Cen MT Condensed Extra Bold" panose="020B0803020202020204" pitchFamily="34" charset="0"/>
                <a:cs typeface="Tw Cen MT"/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8" y="112542"/>
            <a:ext cx="8806929" cy="5849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1417" y="14069"/>
            <a:ext cx="3169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Frank van Steenbergen</a:t>
            </a:r>
          </a:p>
          <a:p>
            <a:r>
              <a:rPr lang="en-US" dirty="0">
                <a:hlinkClick r:id="rId3"/>
              </a:rPr>
              <a:t>fvansteenbergen@metameta.nl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5B612-7DED-8D40-A0D5-347EEEF5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258633"/>
            <a:ext cx="1676400" cy="7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C7DD5-843D-9246-859E-808C7F81F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" y="1327150"/>
            <a:ext cx="1270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101006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750" y="3859212"/>
            <a:ext cx="3873500" cy="271065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988" y="1134270"/>
            <a:ext cx="4093837" cy="5435599"/>
          </a:xfrm>
          <a:prstGeom prst="rect">
            <a:avLst/>
          </a:prstGeom>
        </p:spPr>
      </p:pic>
      <p:pic>
        <p:nvPicPr>
          <p:cNvPr id="8" name="Picture 3" descr="C:\Users\MASILA\AppData\Local\Microsoft\Windows\Temporary Internet Files\Content.Word\20140708_1640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258" y="1134269"/>
            <a:ext cx="3894992" cy="265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2093259" y="1127621"/>
            <a:ext cx="2458939" cy="307777"/>
          </a:xfrm>
          <a:prstGeom prst="rect">
            <a:avLst/>
          </a:prstGeom>
          <a:solidFill>
            <a:srgbClr val="254061"/>
          </a:solidFill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Retaining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water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with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road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drifts</a:t>
            </a:r>
            <a:endParaRPr lang="nl-NL" sz="14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338740" y="6261298"/>
            <a:ext cx="1903085" cy="307777"/>
          </a:xfrm>
          <a:prstGeom prst="rect">
            <a:avLst/>
          </a:prstGeom>
          <a:solidFill>
            <a:srgbClr val="25406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Road side tree planting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14751" y="6261298"/>
            <a:ext cx="3095719" cy="307777"/>
          </a:xfrm>
          <a:prstGeom prst="rect">
            <a:avLst/>
          </a:prstGeom>
          <a:solidFill>
            <a:srgbClr val="254061"/>
          </a:solidFill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Feeding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soil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moisture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with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nl-NL" sz="1400" dirty="0" err="1">
                <a:solidFill>
                  <a:schemeClr val="bg1"/>
                </a:solidFill>
                <a:latin typeface="Tw Cen MT"/>
                <a:cs typeface="Tw Cen MT"/>
              </a:rPr>
              <a:t>road</a:t>
            </a:r>
            <a:r>
              <a:rPr lang="nl-NL" sz="1400" dirty="0">
                <a:solidFill>
                  <a:schemeClr val="bg1"/>
                </a:solidFill>
                <a:latin typeface="Tw Cen MT"/>
                <a:cs typeface="Tw Cen MT"/>
              </a:rPr>
              <a:t> drainage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CCEB115-DF4B-C140-B573-D508AC09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58" y="3170"/>
            <a:ext cx="7774642" cy="1143000"/>
          </a:xfrm>
        </p:spPr>
        <p:txBody>
          <a:bodyPr>
            <a:noAutofit/>
          </a:bodyPr>
          <a:lstStyle/>
          <a:p>
            <a:pPr algn="l"/>
            <a:r>
              <a:rPr lang="nl-NL" sz="3200" b="1" dirty="0" err="1">
                <a:solidFill>
                  <a:schemeClr val="accent1"/>
                </a:solidFill>
                <a:cs typeface="Tw Cen MT"/>
              </a:rPr>
              <a:t>Many</a:t>
            </a:r>
            <a:r>
              <a:rPr lang="nl-NL" sz="3200" b="1" dirty="0">
                <a:solidFill>
                  <a:schemeClr val="accent1"/>
                </a:solidFill>
                <a:cs typeface="Tw Cen MT"/>
              </a:rPr>
              <a:t> </a:t>
            </a:r>
            <a:r>
              <a:rPr lang="nl-NL" sz="3200" b="1" dirty="0" err="1">
                <a:solidFill>
                  <a:schemeClr val="accent1"/>
                </a:solidFill>
                <a:cs typeface="Tw Cen MT"/>
              </a:rPr>
              <a:t>Opportunities</a:t>
            </a:r>
            <a:r>
              <a:rPr lang="nl-NL" sz="3200" b="1" dirty="0">
                <a:solidFill>
                  <a:schemeClr val="accent1"/>
                </a:solidFill>
                <a:cs typeface="Tw Cen MT"/>
              </a:rPr>
              <a:t>: World Bank </a:t>
            </a:r>
            <a:r>
              <a:rPr lang="nl-NL" sz="3200" b="1" dirty="0" err="1">
                <a:solidFill>
                  <a:schemeClr val="accent1"/>
                </a:solidFill>
                <a:cs typeface="Tw Cen MT"/>
              </a:rPr>
              <a:t>Guidelines</a:t>
            </a:r>
            <a:endParaRPr lang="nl-NL" sz="3200" b="1" dirty="0">
              <a:solidFill>
                <a:schemeClr val="accent1"/>
              </a:solidFill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923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56D5-17E5-BD43-A72B-5B5D9119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Roads can: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635BD3-77A0-4A78-95A2-D5B657F4E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116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32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D85908-6A15-8143-8574-6141B9C249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6802205"/>
              </p:ext>
            </p:extLst>
          </p:nvPr>
        </p:nvGraphicFramePr>
        <p:xfrm>
          <a:off x="387275" y="236668"/>
          <a:ext cx="11284772" cy="6477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122">
                  <a:extLst>
                    <a:ext uri="{9D8B030D-6E8A-4147-A177-3AD203B41FA5}">
                      <a16:colId xmlns:a16="http://schemas.microsoft.com/office/drawing/2014/main" val="4245601789"/>
                    </a:ext>
                  </a:extLst>
                </a:gridCol>
                <a:gridCol w="2754608">
                  <a:extLst>
                    <a:ext uri="{9D8B030D-6E8A-4147-A177-3AD203B41FA5}">
                      <a16:colId xmlns:a16="http://schemas.microsoft.com/office/drawing/2014/main" val="2300181247"/>
                    </a:ext>
                  </a:extLst>
                </a:gridCol>
                <a:gridCol w="2533268">
                  <a:extLst>
                    <a:ext uri="{9D8B030D-6E8A-4147-A177-3AD203B41FA5}">
                      <a16:colId xmlns:a16="http://schemas.microsoft.com/office/drawing/2014/main" val="1116984797"/>
                    </a:ext>
                  </a:extLst>
                </a:gridCol>
                <a:gridCol w="3278774">
                  <a:extLst>
                    <a:ext uri="{9D8B030D-6E8A-4147-A177-3AD203B41FA5}">
                      <a16:colId xmlns:a16="http://schemas.microsoft.com/office/drawing/2014/main" val="2872949800"/>
                    </a:ext>
                  </a:extLst>
                </a:gridCol>
              </a:tblGrid>
              <a:tr h="28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Level of Road Resilience</a:t>
                      </a:r>
                      <a:endParaRPr lang="en-US" sz="1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3777390989"/>
                  </a:ext>
                </a:extLst>
              </a:tr>
              <a:tr h="285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Basic Resilience:</a:t>
                      </a:r>
                      <a:endParaRPr lang="en-US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Protective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Resilience Plus 1: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Adaptive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Resilience Plus 2:</a:t>
                      </a:r>
                      <a:endParaRPr lang="en-US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Proactive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19743"/>
                  </a:ext>
                </a:extLst>
              </a:tr>
              <a:tr h="71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Key words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Protecting road infrastructure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Making best use of and adapting to changed hydrology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Redesigning road infrastructure to optimize the area’s water management/climate resilience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2128128724"/>
                  </a:ext>
                </a:extLst>
              </a:tr>
              <a:tr h="14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Geographies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97046833"/>
                  </a:ext>
                </a:extLst>
              </a:tr>
              <a:tr h="71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Semiarid areas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Catchment measures to reduce water damage to roads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Use runoff guided from roads for recharge and storage; upper catchment protection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 roads and cross- drainage facilities to collect runoff and guide to recharge area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1176890346"/>
                  </a:ext>
                </a:extLst>
              </a:tr>
              <a:tr h="428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Watersheds and catchments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Catchment protection to protect road infrastructure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Catchment protection to protect road infrastructure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Plan road alignment and drainage structures in support of catchment management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4107936818"/>
                  </a:ext>
                </a:extLst>
              </a:tr>
              <a:tr h="856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Coastal areas and floodplains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Increase height of flood embankments to deal with higher floods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Convert village roads for water-level management with gated structures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Consider low embankment roads with controlled floodways develop road levees in flood-prone areas; use roads for land accreditation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2458024686"/>
                  </a:ext>
                </a:extLst>
              </a:tr>
              <a:tr h="156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High- and medium-altitude areas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Have safe road water crossing and protection measures; have adequate road drainage; </a:t>
                      </a:r>
                      <a:endParaRPr lang="en-US" sz="16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reconsider road alignment to higher areas; train mountain rivers to reduce exposure of roads to mountain floods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Using water-retention and land-management measures suitable to mountain areas to stabilize mountain catchment and retain moisture and snowmelt; systematic spring management</a:t>
                      </a:r>
                      <a:endParaRPr lang="en-US" sz="16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Use cut and fill instead of cut and throw methods; observe maximum slope and gentle alignments; combine roads with additional storage to and drift for torrent stabilization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2643642920"/>
                  </a:ext>
                </a:extLst>
              </a:tr>
              <a:tr h="999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Desert areas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Revegetation and dune stabilization using road runoff</a:t>
                      </a:r>
                      <a:endParaRPr lang="en-US" sz="16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Develop small roadside oases taking road runoff to depression areas</a:t>
                      </a:r>
                      <a:endParaRPr lang="en-US" sz="16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Adjust road directions to deal with wind directions to control sand dune formation</a:t>
                      </a:r>
                      <a:endParaRPr lang="en-US" sz="16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238503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53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C3AABA-AA93-0149-8EA3-02E221BB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40209"/>
              </p:ext>
            </p:extLst>
          </p:nvPr>
        </p:nvGraphicFramePr>
        <p:xfrm>
          <a:off x="215152" y="308777"/>
          <a:ext cx="11542956" cy="6328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313">
                  <a:extLst>
                    <a:ext uri="{9D8B030D-6E8A-4147-A177-3AD203B41FA5}">
                      <a16:colId xmlns:a16="http://schemas.microsoft.com/office/drawing/2014/main" val="777347231"/>
                    </a:ext>
                  </a:extLst>
                </a:gridCol>
                <a:gridCol w="2817629">
                  <a:extLst>
                    <a:ext uri="{9D8B030D-6E8A-4147-A177-3AD203B41FA5}">
                      <a16:colId xmlns:a16="http://schemas.microsoft.com/office/drawing/2014/main" val="3273734372"/>
                    </a:ext>
                  </a:extLst>
                </a:gridCol>
                <a:gridCol w="2591225">
                  <a:extLst>
                    <a:ext uri="{9D8B030D-6E8A-4147-A177-3AD203B41FA5}">
                      <a16:colId xmlns:a16="http://schemas.microsoft.com/office/drawing/2014/main" val="3457845563"/>
                    </a:ext>
                  </a:extLst>
                </a:gridCol>
                <a:gridCol w="3353789">
                  <a:extLst>
                    <a:ext uri="{9D8B030D-6E8A-4147-A177-3AD203B41FA5}">
                      <a16:colId xmlns:a16="http://schemas.microsoft.com/office/drawing/2014/main" val="1738557479"/>
                    </a:ext>
                  </a:extLst>
                </a:gridCol>
              </a:tblGrid>
              <a:tr h="249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Level of Road Resilience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1193589813"/>
                  </a:ext>
                </a:extLst>
              </a:tr>
              <a:tr h="36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Basic Resilience: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Protective</a:t>
                      </a:r>
                      <a:endParaRPr lang="en-US" sz="14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Resilience Plus 1: Adaptive</a:t>
                      </a:r>
                      <a:endParaRPr lang="en-US" sz="14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Resilience Plus 2: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Proactive</a:t>
                      </a:r>
                      <a:endParaRPr lang="en-US" sz="14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32118"/>
                  </a:ext>
                </a:extLst>
              </a:tr>
              <a:tr h="623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Key words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Protecting road infrastructure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Making best use of and adapting to changed hydrology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Redesigning road infrastructure to optimize the area’s water management/climate resilience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27063625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Bridges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Increased dimensions to accommodate flood peaks and prevent flood congestions; deepen abutments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Integrate bridge crossing in catchment management to reduce riverbed siltation and mitigate flood peaks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Use bridge sills for controlled drainage and wetland management; consider drifts instead of bridges to stabilize riverbeds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2127974868"/>
                  </a:ext>
                </a:extLst>
              </a:tr>
              <a:tr h="49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Drifts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Higher spillways and larger aprons to accommodate peak floods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Use drifts and small fords to stabilize erosive streams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Use non-culvert drifts for water retention, river stabilization, and flood water spreading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3116248290"/>
                  </a:ext>
                </a:extLst>
              </a:tr>
              <a:tr h="985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Paved roads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 capacity of road drainage; reinforce drainage infrastructure; build more weatherproof road surfaces, impermeable pavements, and embankments 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Manage catchments to retain water and control erosive runoff to reduce risk to infrastructure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Consider changed alignment and cross drainage for water storage and recharge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2354904978"/>
                  </a:ext>
                </a:extLst>
              </a:tr>
              <a:tr h="7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Unpaved roads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 cross drainage and protect road surface with additional layers of aggregate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Catchment management (see above); </a:t>
                      </a:r>
                      <a:endParaRPr lang="en-US" sz="14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Protect road surface with water bars, dips, and infiltration bunds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Include basic drainage for water harvesting as part of road development; take measures to manage subsurface flows; protect catchments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128156340"/>
                  </a:ext>
                </a:extLst>
              </a:tr>
              <a:tr h="37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Roadside slopes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Adjusting critical slopes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Bio-engineering and vertiver planting for productive use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1069990346"/>
                  </a:ext>
                </a:extLst>
              </a:tr>
              <a:tr h="49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Drainage structures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 dimensions to accommodate larger flood peaks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Implement gated control and water spreading from culverts and drains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Place culverts to optimize drainage pattern for water harvesting 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1318556744"/>
                  </a:ext>
                </a:extLst>
              </a:tr>
              <a:tr h="49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Borrow pits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Systematically convert borrow pits for storage, seepage, or recharge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Plan new borrow pits to optimize storage functions after conversion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3364336056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Roadside vegetation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Systematically promote roadside planting for sequestration and better dust control and microclimate</a:t>
                      </a:r>
                      <a:endParaRPr lang="en-US" sz="14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4303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0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6705D3-267C-7044-90AE-267A4E431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57446"/>
              </p:ext>
            </p:extLst>
          </p:nvPr>
        </p:nvGraphicFramePr>
        <p:xfrm>
          <a:off x="591671" y="-365763"/>
          <a:ext cx="10488706" cy="719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582">
                  <a:extLst>
                    <a:ext uri="{9D8B030D-6E8A-4147-A177-3AD203B41FA5}">
                      <a16:colId xmlns:a16="http://schemas.microsoft.com/office/drawing/2014/main" val="1548296206"/>
                    </a:ext>
                  </a:extLst>
                </a:gridCol>
                <a:gridCol w="3906641">
                  <a:extLst>
                    <a:ext uri="{9D8B030D-6E8A-4147-A177-3AD203B41FA5}">
                      <a16:colId xmlns:a16="http://schemas.microsoft.com/office/drawing/2014/main" val="3499503301"/>
                    </a:ext>
                  </a:extLst>
                </a:gridCol>
                <a:gridCol w="4036483">
                  <a:extLst>
                    <a:ext uri="{9D8B030D-6E8A-4147-A177-3AD203B41FA5}">
                      <a16:colId xmlns:a16="http://schemas.microsoft.com/office/drawing/2014/main" val="2252235899"/>
                    </a:ext>
                  </a:extLst>
                </a:gridCol>
              </a:tblGrid>
              <a:tr h="134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Prime challenges</a:t>
                      </a:r>
                      <a:endParaRPr lang="en-US" sz="32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Techniques</a:t>
                      </a:r>
                      <a:endParaRPr lang="en-US" sz="32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642213"/>
                  </a:ext>
                </a:extLst>
              </a:tr>
              <a:tr h="1210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Semiarid areas </a:t>
                      </a:r>
                      <a:endParaRPr lang="en-US" sz="48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Water harvesting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Water retention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Erosion control</a:t>
                      </a:r>
                      <a:endParaRPr lang="en-US" sz="40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Flood water spreaders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Flood diversion from culverts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Infiltration trenches and other recharge techniques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Surface storage including borrow pits and farm ponds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Raised road embankments for water retention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Road drifts as sand dams </a:t>
                      </a:r>
                      <a:endParaRPr lang="en-US" sz="40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85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7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1" descr="Water diverted from road , Waghmera zone, Ziquala woreda">
            <a:extLst>
              <a:ext uri="{FF2B5EF4-FFF2-40B4-BE49-F238E27FC236}">
                <a16:creationId xmlns:a16="http://schemas.microsoft.com/office/drawing/2014/main" id="{FCCA8557-53E2-5D4D-AEBA-6EC6F9D0BC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80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26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Biomass increased due to water from road culvert, South Gondar Zone, Farta Woreda, October 2016">
            <a:extLst>
              <a:ext uri="{FF2B5EF4-FFF2-40B4-BE49-F238E27FC236}">
                <a16:creationId xmlns:a16="http://schemas.microsoft.com/office/drawing/2014/main" id="{CC3BE398-BA65-7E4F-A681-7970CAF24F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b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7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3sxSmOWEAAA1K5">
            <a:extLst>
              <a:ext uri="{FF2B5EF4-FFF2-40B4-BE49-F238E27FC236}">
                <a16:creationId xmlns:a16="http://schemas.microsoft.com/office/drawing/2014/main" id="{F6ED0BAA-874D-5640-AEEC-10FFDDCA275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r="1" b="2173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7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9DC0B480-7CDA-B845-821B-C257E105AB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37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1ADAB-5E80-2A43-B0DB-09DB45EB72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3836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71127_09102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91" y="0"/>
            <a:ext cx="114660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0F0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60" y="948892"/>
            <a:ext cx="8077004" cy="147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/>
        </p:spPr>
      </p:pic>
      <p:sp>
        <p:nvSpPr>
          <p:cNvPr id="6" name="Rectangle 5"/>
          <p:cNvSpPr/>
          <p:nvPr/>
        </p:nvSpPr>
        <p:spPr>
          <a:xfrm>
            <a:off x="4163754" y="1531191"/>
            <a:ext cx="599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chemeClr val="bg2"/>
                </a:solidFill>
                <a:latin typeface="Tw Cen MT"/>
                <a:cs typeface="Tw Cen MT"/>
              </a:rPr>
              <a:t>Roads</a:t>
            </a:r>
            <a:r>
              <a:rPr lang="nl-NL" sz="2400" dirty="0">
                <a:solidFill>
                  <a:schemeClr val="bg2"/>
                </a:solidFill>
                <a:latin typeface="Tw Cen MT"/>
                <a:cs typeface="Tw Cen MT"/>
              </a:rPr>
              <a:t> are </a:t>
            </a:r>
            <a:r>
              <a:rPr lang="nl-NL" sz="2400" dirty="0" err="1">
                <a:solidFill>
                  <a:schemeClr val="bg2"/>
                </a:solidFill>
                <a:latin typeface="Tw Cen MT"/>
                <a:cs typeface="Tw Cen MT"/>
              </a:rPr>
              <a:t>everywhere</a:t>
            </a:r>
            <a:r>
              <a:rPr lang="nl-NL" sz="2400" dirty="0">
                <a:solidFill>
                  <a:schemeClr val="bg2"/>
                </a:solidFill>
                <a:latin typeface="Tw Cen MT"/>
                <a:cs typeface="Tw Cen MT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Tw Cen MT"/>
                <a:cs typeface="Tw Cen MT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Tw Cen MT"/>
                <a:cs typeface="Tw Cen MT"/>
              </a:rPr>
              <a:t> are a </a:t>
            </a:r>
            <a:r>
              <a:rPr lang="nl-NL" sz="2400" dirty="0" err="1">
                <a:solidFill>
                  <a:schemeClr val="bg2"/>
                </a:solidFill>
                <a:latin typeface="Tw Cen MT"/>
                <a:cs typeface="Tw Cen MT"/>
              </a:rPr>
              <a:t>massive</a:t>
            </a:r>
            <a:r>
              <a:rPr lang="nl-NL" sz="2400" dirty="0">
                <a:solidFill>
                  <a:schemeClr val="bg2"/>
                </a:solidFill>
                <a:latin typeface="Tw Cen MT"/>
                <a:cs typeface="Tw Cen MT"/>
              </a:rPr>
              <a:t> lever</a:t>
            </a:r>
            <a:endParaRPr lang="en-US" sz="2400" dirty="0">
              <a:solidFill>
                <a:schemeClr val="bg2"/>
              </a:solidFill>
              <a:latin typeface="Tw Cen MT"/>
              <a:cs typeface="Tw Cen MT"/>
            </a:endParaRPr>
          </a:p>
          <a:p>
            <a: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  <a:t>20% of the world within 1 km of a road</a:t>
            </a:r>
          </a:p>
        </p:txBody>
      </p:sp>
      <p:pic>
        <p:nvPicPr>
          <p:cNvPr id="1028" name="Picture 4" descr="ÙØªÙØ¬Ø© Ø¨Ø­Ø« Ø§ÙØµÙØ± Ø¹Ù âªtransportation icon pngâ¬â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764" y="1531582"/>
            <a:ext cx="798512" cy="79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0F0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60" y="1938273"/>
            <a:ext cx="8077004" cy="2250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/>
        </p:spPr>
      </p:pic>
      <p:sp>
        <p:nvSpPr>
          <p:cNvPr id="18" name="Rectangle 17"/>
          <p:cNvSpPr/>
          <p:nvPr/>
        </p:nvSpPr>
        <p:spPr>
          <a:xfrm>
            <a:off x="4163755" y="2733309"/>
            <a:ext cx="5263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  <a:t>Can we  think of making roads instruments for resilience, for better water management, </a:t>
            </a:r>
            <a:r>
              <a:rPr lang="en-US" sz="2400" dirty="0" err="1">
                <a:solidFill>
                  <a:schemeClr val="bg2"/>
                </a:solidFill>
                <a:latin typeface="Tw Cen MT"/>
                <a:cs typeface="Tw Cen MT"/>
              </a:rPr>
              <a:t>regreening</a:t>
            </a:r>
            <a: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  <a:t> – i.e. not  protective but instead pro-active?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14" y="2963467"/>
            <a:ext cx="740012" cy="740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F0F0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410" y="4793335"/>
            <a:ext cx="2513239" cy="6043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F0F0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410" y="5397727"/>
            <a:ext cx="2513239" cy="6043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/>
        </p:spPr>
      </p:pic>
      <p:sp>
        <p:nvSpPr>
          <p:cNvPr id="16" name="Oval 15"/>
          <p:cNvSpPr/>
          <p:nvPr/>
        </p:nvSpPr>
        <p:spPr>
          <a:xfrm>
            <a:off x="7576009" y="4920792"/>
            <a:ext cx="1052650" cy="942482"/>
          </a:xfrm>
          <a:prstGeom prst="ellipse">
            <a:avLst/>
          </a:prstGeom>
          <a:solidFill>
            <a:srgbClr val="FBC2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C6863"/>
                </a:solidFill>
                <a:latin typeface="Tw Cen MT" panose="020B0602020104020603" pitchFamily="34" charset="0"/>
              </a:rPr>
              <a:t>YES</a:t>
            </a:r>
            <a:endParaRPr lang="en-US" b="1" dirty="0">
              <a:solidFill>
                <a:srgbClr val="5C6863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62098" y="4916119"/>
            <a:ext cx="1129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w Cen MT" panose="020B0602020104020603" pitchFamily="34" charset="0"/>
                <a:cs typeface="Tw Cen MT"/>
              </a:rPr>
              <a:t>We can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92180" y="5540455"/>
            <a:ext cx="1469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w Cen MT" panose="020B0602020104020603" pitchFamily="34" charset="0"/>
                <a:cs typeface="Tw Cen MT"/>
              </a:rPr>
              <a:t>We should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15270" y="51941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BC254"/>
                </a:solidFill>
                <a:latin typeface="Tw Cen MT" panose="020B0602020104020603" pitchFamily="34" charset="0"/>
                <a:cs typeface="Tw Cen MT"/>
              </a:rPr>
              <a:t>&amp;</a:t>
            </a:r>
            <a:endParaRPr lang="en-US" sz="2400" b="1" dirty="0">
              <a:solidFill>
                <a:srgbClr val="FBC254"/>
              </a:solidFill>
              <a:latin typeface="Tw Cen MT" panose="020B0602020104020603" pitchFamily="34" charset="0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1578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55D64B-3FD8-DA45-9DF1-5C1A3A770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133691"/>
              </p:ext>
            </p:extLst>
          </p:nvPr>
        </p:nvGraphicFramePr>
        <p:xfrm>
          <a:off x="408791" y="325769"/>
          <a:ext cx="10607038" cy="37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837">
                  <a:extLst>
                    <a:ext uri="{9D8B030D-6E8A-4147-A177-3AD203B41FA5}">
                      <a16:colId xmlns:a16="http://schemas.microsoft.com/office/drawing/2014/main" val="2263324718"/>
                    </a:ext>
                  </a:extLst>
                </a:gridCol>
                <a:gridCol w="3588178">
                  <a:extLst>
                    <a:ext uri="{9D8B030D-6E8A-4147-A177-3AD203B41FA5}">
                      <a16:colId xmlns:a16="http://schemas.microsoft.com/office/drawing/2014/main" val="997734922"/>
                    </a:ext>
                  </a:extLst>
                </a:gridCol>
                <a:gridCol w="4082023">
                  <a:extLst>
                    <a:ext uri="{9D8B030D-6E8A-4147-A177-3AD203B41FA5}">
                      <a16:colId xmlns:a16="http://schemas.microsoft.com/office/drawing/2014/main" val="3740540027"/>
                    </a:ext>
                  </a:extLst>
                </a:gridCol>
              </a:tblGrid>
              <a:tr h="91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Prime challenges</a:t>
                      </a:r>
                      <a:endParaRPr lang="en-US" sz="28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Techniques</a:t>
                      </a:r>
                      <a:endParaRPr lang="en-US" sz="28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54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Watersheds and catchments </a:t>
                      </a:r>
                      <a:endParaRPr lang="en-US" sz="24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harvesting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Erosion control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Flood control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Choosing road alignment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Culvert placement and design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Road drainage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Water harvesting and erosion control structures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Road drift and platforms Warping dams</a:t>
                      </a:r>
                      <a:endParaRPr lang="en-US" sz="36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61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1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9C8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8" descr="massive road side gully tajikistsn">
            <a:extLst>
              <a:ext uri="{FF2B5EF4-FFF2-40B4-BE49-F238E27FC236}">
                <a16:creationId xmlns:a16="http://schemas.microsoft.com/office/drawing/2014/main" id="{0DD8AD13-6E9A-F242-AE50-C51E7D2B35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575" y="971550"/>
            <a:ext cx="10801350" cy="5586413"/>
          </a:xfrm>
          <a:prstGeom prst="rect">
            <a:avLst/>
          </a:prstGeom>
          <a:noFill/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9B76DEE7-516C-4246-9012-5846CB855F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" y="541796"/>
            <a:ext cx="2394049" cy="28872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9E3356E2-1D45-F849-B986-2911A8CA84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83" y="5392887"/>
            <a:ext cx="4768842" cy="107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92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5">
            <a:extLst>
              <a:ext uri="{FF2B5EF4-FFF2-40B4-BE49-F238E27FC236}">
                <a16:creationId xmlns:a16="http://schemas.microsoft.com/office/drawing/2014/main" id="{93D3BEF3-0EA2-824A-B7A9-BEBF1D6DD4E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55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89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MG_5546">
            <a:extLst>
              <a:ext uri="{FF2B5EF4-FFF2-40B4-BE49-F238E27FC236}">
                <a16:creationId xmlns:a16="http://schemas.microsoft.com/office/drawing/2014/main" id="{BC6B5859-11AD-E841-BEC6-646438870C3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" b="108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3F021C2C-D709-8E4B-8CB9-F94225336E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8" y="335112"/>
            <a:ext cx="4768842" cy="107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05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8">
            <a:extLst>
              <a:ext uri="{FF2B5EF4-FFF2-40B4-BE49-F238E27FC236}">
                <a16:creationId xmlns:a16="http://schemas.microsoft.com/office/drawing/2014/main" id="{02C72E1B-4883-CC40-B588-10B49C22DC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17" y="54610"/>
            <a:ext cx="4952365" cy="6748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63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A3D9BD-D4ED-3D47-AC53-B0A9C4FE9637}"/>
              </a:ext>
            </a:extLst>
          </p:cNvPr>
          <p:cNvGrpSpPr>
            <a:grpSpLocks noChangeAspect="1"/>
          </p:cNvGrpSpPr>
          <p:nvPr/>
        </p:nvGrpSpPr>
        <p:grpSpPr>
          <a:xfrm>
            <a:off x="643467" y="1441011"/>
            <a:ext cx="10905066" cy="3975977"/>
            <a:chOff x="0" y="0"/>
            <a:chExt cx="5456555" cy="19894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A6306F-5A36-8E47-93B2-531A24F48713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53030" cy="1989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F2B528-8661-2F46-A7B1-FAFB41FFAD9D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650" y="158750"/>
              <a:ext cx="2668905" cy="15855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090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C4C021-6F01-5C44-AE5B-AD9B0E6A5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53504"/>
              </p:ext>
            </p:extLst>
          </p:nvPr>
        </p:nvGraphicFramePr>
        <p:xfrm>
          <a:off x="365759" y="151849"/>
          <a:ext cx="11295529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395">
                  <a:extLst>
                    <a:ext uri="{9D8B030D-6E8A-4147-A177-3AD203B41FA5}">
                      <a16:colId xmlns:a16="http://schemas.microsoft.com/office/drawing/2014/main" val="532051636"/>
                    </a:ext>
                  </a:extLst>
                </a:gridCol>
                <a:gridCol w="4207152">
                  <a:extLst>
                    <a:ext uri="{9D8B030D-6E8A-4147-A177-3AD203B41FA5}">
                      <a16:colId xmlns:a16="http://schemas.microsoft.com/office/drawing/2014/main" val="3502248722"/>
                    </a:ext>
                  </a:extLst>
                </a:gridCol>
                <a:gridCol w="4346982">
                  <a:extLst>
                    <a:ext uri="{9D8B030D-6E8A-4147-A177-3AD203B41FA5}">
                      <a16:colId xmlns:a16="http://schemas.microsoft.com/office/drawing/2014/main" val="3321802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Prime challenges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Techniques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52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0" dirty="0">
                          <a:effectLst/>
                        </a:rPr>
                        <a:t>Plains </a:t>
                      </a:r>
                      <a:endParaRPr lang="en-US" sz="72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table control 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Drainage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storage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Flood protection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Flood relief</a:t>
                      </a:r>
                      <a:endParaRPr lang="en-US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Road alignment and heights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Cross drainage and gated culverts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Borrow pits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Fish passages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Levees and flood shelters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Evacuation routes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Low embankment roads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Submerged roads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Bio-engineering and turfing</a:t>
                      </a:r>
                      <a:endParaRPr lang="en-US" sz="36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82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137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1">
            <a:extLst>
              <a:ext uri="{FF2B5EF4-FFF2-40B4-BE49-F238E27FC236}">
                <a16:creationId xmlns:a16="http://schemas.microsoft.com/office/drawing/2014/main" id="{CDD75E3E-64FC-E949-8359-87691213F6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9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gated%20culvert%20pathuakali%20bangladesh">
            <a:extLst>
              <a:ext uri="{FF2B5EF4-FFF2-40B4-BE49-F238E27FC236}">
                <a16:creationId xmlns:a16="http://schemas.microsoft.com/office/drawing/2014/main" id="{5D46EA9A-562D-2B44-BA3D-331DE5165E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" r="-1" b="47117"/>
          <a:stretch/>
        </p:blipFill>
        <p:spPr bwMode="auto"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7708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122B0E-EA1F-1745-8140-322B53546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16443"/>
              </p:ext>
            </p:extLst>
          </p:nvPr>
        </p:nvGraphicFramePr>
        <p:xfrm>
          <a:off x="419548" y="219981"/>
          <a:ext cx="10714617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261">
                  <a:extLst>
                    <a:ext uri="{9D8B030D-6E8A-4147-A177-3AD203B41FA5}">
                      <a16:colId xmlns:a16="http://schemas.microsoft.com/office/drawing/2014/main" val="3568174809"/>
                    </a:ext>
                  </a:extLst>
                </a:gridCol>
                <a:gridCol w="3761933">
                  <a:extLst>
                    <a:ext uri="{9D8B030D-6E8A-4147-A177-3AD203B41FA5}">
                      <a16:colId xmlns:a16="http://schemas.microsoft.com/office/drawing/2014/main" val="623722700"/>
                    </a:ext>
                  </a:extLst>
                </a:gridCol>
                <a:gridCol w="4123423">
                  <a:extLst>
                    <a:ext uri="{9D8B030D-6E8A-4147-A177-3AD203B41FA5}">
                      <a16:colId xmlns:a16="http://schemas.microsoft.com/office/drawing/2014/main" val="785792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Prime challenges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Techniques</a:t>
                      </a:r>
                      <a:endParaRPr lang="en-US" sz="360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796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Rural water supply </a:t>
                      </a:r>
                      <a:endParaRPr lang="en-US" sz="54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Source augmentation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Water quality</a:t>
                      </a:r>
                      <a:endParaRPr lang="en-US" sz="36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Grass strips/ecological water control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Recharge from roads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Surface water storage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Spring management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w Cen MT" panose="020B0602020104020603" pitchFamily="34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68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7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1868648" y="135745"/>
            <a:ext cx="8464130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  <a:cs typeface="Tw Cen MT"/>
              </a:rPr>
              <a:t>At present, </a:t>
            </a:r>
            <a:r>
              <a:rPr lang="nl-NL" sz="2400" b="1" dirty="0">
                <a:solidFill>
                  <a:srgbClr val="7D553B"/>
                </a:solidFill>
                <a:latin typeface="Tw Cen MT" panose="020B0602020104020603" pitchFamily="34" charset="0"/>
                <a:cs typeface="Tw Cen MT"/>
              </a:rPr>
              <a:t>REALITY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  <a:cs typeface="Tw Cen MT"/>
              </a:rPr>
              <a:t> is different...</a:t>
            </a:r>
          </a:p>
        </p:txBody>
      </p:sp>
      <p:sp>
        <p:nvSpPr>
          <p:cNvPr id="11" name="Plaque 10"/>
          <p:cNvSpPr/>
          <p:nvPr/>
        </p:nvSpPr>
        <p:spPr>
          <a:xfrm>
            <a:off x="2766892" y="841737"/>
            <a:ext cx="2286000" cy="1612900"/>
          </a:xfrm>
          <a:prstGeom prst="plaqu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1"/>
          <p:cNvSpPr/>
          <p:nvPr/>
        </p:nvSpPr>
        <p:spPr>
          <a:xfrm>
            <a:off x="7174334" y="863015"/>
            <a:ext cx="2330523" cy="1612900"/>
          </a:xfrm>
          <a:prstGeom prst="plaqu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aque 12"/>
          <p:cNvSpPr/>
          <p:nvPr/>
        </p:nvSpPr>
        <p:spPr>
          <a:xfrm>
            <a:off x="2766892" y="4435949"/>
            <a:ext cx="2286000" cy="1612900"/>
          </a:xfrm>
          <a:prstGeom prst="plaqu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aque 13"/>
          <p:cNvSpPr/>
          <p:nvPr/>
        </p:nvSpPr>
        <p:spPr>
          <a:xfrm>
            <a:off x="7174334" y="4435949"/>
            <a:ext cx="2330523" cy="1581150"/>
          </a:xfrm>
          <a:prstGeom prst="plaqu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5240472" y="2587170"/>
            <a:ext cx="1651170" cy="181588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7D553B"/>
                </a:solidFill>
                <a:latin typeface="Tw Cen MT" panose="020B0602020104020603" pitchFamily="34" charset="0"/>
                <a:cs typeface="Tw Cen MT"/>
              </a:rPr>
              <a:t>Roads are a major cause of:</a:t>
            </a: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4966403" y="2396265"/>
            <a:ext cx="2199308" cy="2197695"/>
          </a:xfrm>
          <a:prstGeom prst="roundRect">
            <a:avLst/>
          </a:prstGeom>
          <a:noFill/>
          <a:ln>
            <a:solidFill>
              <a:srgbClr val="D61C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209052" flipV="1">
            <a:off x="6755544" y="4138185"/>
            <a:ext cx="811649" cy="581833"/>
          </a:xfrm>
          <a:prstGeom prst="rightArrow">
            <a:avLst/>
          </a:prstGeom>
          <a:solidFill>
            <a:srgbClr val="D61C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8555205" flipV="1">
            <a:off x="4609344" y="4216588"/>
            <a:ext cx="811649" cy="581833"/>
          </a:xfrm>
          <a:prstGeom prst="rightArrow">
            <a:avLst/>
          </a:prstGeom>
          <a:solidFill>
            <a:srgbClr val="D61C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390948">
            <a:off x="6838556" y="2163720"/>
            <a:ext cx="811649" cy="581833"/>
          </a:xfrm>
          <a:prstGeom prst="rightArrow">
            <a:avLst/>
          </a:prstGeom>
          <a:solidFill>
            <a:srgbClr val="D61C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3044795">
            <a:off x="4634513" y="2175869"/>
            <a:ext cx="811649" cy="581833"/>
          </a:xfrm>
          <a:prstGeom prst="rightArrow">
            <a:avLst/>
          </a:prstGeom>
          <a:solidFill>
            <a:srgbClr val="D61C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7378018" y="2537464"/>
            <a:ext cx="1923153" cy="36933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Local flooding</a:t>
            </a:r>
          </a:p>
        </p:txBody>
      </p:sp>
      <p:sp>
        <p:nvSpPr>
          <p:cNvPr id="31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2945600" y="2525980"/>
            <a:ext cx="1923153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Erosion and sedimentation</a:t>
            </a:r>
          </a:p>
        </p:txBody>
      </p:sp>
      <p:sp>
        <p:nvSpPr>
          <p:cNvPr id="32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1960863" y="6060997"/>
            <a:ext cx="4037085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Water logging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(crop loss and health problems)</a:t>
            </a:r>
          </a:p>
        </p:txBody>
      </p:sp>
      <p:sp>
        <p:nvSpPr>
          <p:cNvPr id="33" name="Rechthoek 2">
            <a:extLst>
              <a:ext uri="{FF2B5EF4-FFF2-40B4-BE49-F238E27FC236}">
                <a16:creationId xmlns:a16="http://schemas.microsoft.com/office/drawing/2014/main" id="{9C9C483B-B37D-654C-A07C-FD6CAB44E3BF}"/>
              </a:ext>
            </a:extLst>
          </p:cNvPr>
          <p:cNvSpPr/>
          <p:nvPr/>
        </p:nvSpPr>
        <p:spPr>
          <a:xfrm>
            <a:off x="6321051" y="6020414"/>
            <a:ext cx="4037085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Dust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w Cen MT"/>
                <a:cs typeface="Tw Cen MT"/>
              </a:rPr>
              <a:t>(Health problems and crop loss)</a:t>
            </a:r>
          </a:p>
        </p:txBody>
      </p:sp>
    </p:spTree>
    <p:extLst>
      <p:ext uri="{BB962C8B-B14F-4D97-AF65-F5344CB8AC3E}">
        <p14:creationId xmlns:p14="http://schemas.microsoft.com/office/powerpoint/2010/main" val="188339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EA6687E7-4FA6-6143-9432-7D26D12DA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89922"/>
              </p:ext>
            </p:extLst>
          </p:nvPr>
        </p:nvGraphicFramePr>
        <p:xfrm>
          <a:off x="691589" y="885825"/>
          <a:ext cx="11030053" cy="49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949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A23EC-688C-7D4A-89BF-5B998D3034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102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332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16849-35AD-6148-834B-A2DF0BC916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r="621" b="-1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</p:spPr>
      </p:pic>
      <p:pic>
        <p:nvPicPr>
          <p:cNvPr id="5" name="Picture 4" descr="fig 4 Megulat Tigray region_spring capture">
            <a:extLst>
              <a:ext uri="{FF2B5EF4-FFF2-40B4-BE49-F238E27FC236}">
                <a16:creationId xmlns:a16="http://schemas.microsoft.com/office/drawing/2014/main" id="{9D7D354A-06EE-AE43-8DC8-65059DF187F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r="37" b="-1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18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IMG_20170202_130315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-57748"/>
            <a:ext cx="9144000" cy="691574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0F0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960" y="141912"/>
            <a:ext cx="8077004" cy="1370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/>
        </p:spPr>
      </p:pic>
      <p:sp>
        <p:nvSpPr>
          <p:cNvPr id="5" name="Rectangle 4"/>
          <p:cNvSpPr/>
          <p:nvPr/>
        </p:nvSpPr>
        <p:spPr>
          <a:xfrm>
            <a:off x="4173619" y="643426"/>
            <a:ext cx="5263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  <a:t>Road Water harvesting campaigns</a:t>
            </a:r>
            <a:b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</a:br>
            <a:r>
              <a:rPr lang="en-US" sz="2400" dirty="0">
                <a:solidFill>
                  <a:schemeClr val="bg2"/>
                </a:solidFill>
                <a:latin typeface="Tw Cen MT"/>
                <a:cs typeface="Tw Cen MT"/>
              </a:rPr>
              <a:t>&gt; 4 Million people benefitted since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0" y="636778"/>
            <a:ext cx="850862" cy="8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2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1" y="176214"/>
            <a:ext cx="3268133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3B9D3B"/>
                </a:solidFill>
                <a:cs typeface="Tw Cen MT"/>
              </a:rPr>
              <a:t>Impacts</a:t>
            </a:r>
          </a:p>
        </p:txBody>
      </p:sp>
      <p:pic>
        <p:nvPicPr>
          <p:cNvPr id="12" name="Picture 11" descr="F:\Kifle_Files\Road_Water_Project_Documents\Photos_Roads_Stakeholder_workshop_October28_2014\DSC086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225" y="1119189"/>
            <a:ext cx="381557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74042" y="514293"/>
            <a:ext cx="480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Effects on soil moisture from road spreader</a:t>
            </a:r>
          </a:p>
        </p:txBody>
      </p:sp>
      <p:graphicFrame>
        <p:nvGraphicFramePr>
          <p:cNvPr id="6" name="Chart 11"/>
          <p:cNvGraphicFramePr/>
          <p:nvPr/>
        </p:nvGraphicFramePr>
        <p:xfrm>
          <a:off x="1788638" y="3719764"/>
          <a:ext cx="4496586" cy="280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 noChangeAspect="1"/>
          </p:cNvGraphicFramePr>
          <p:nvPr/>
        </p:nvGraphicFramePr>
        <p:xfrm>
          <a:off x="5967535" y="3719765"/>
          <a:ext cx="4408853" cy="280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 descr="D:\Kifle_New_Files\Road_Water_Project_Documents\Photos_Road_Project_July19_2014_Adwa_Shire\DSC046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313" y="1123955"/>
            <a:ext cx="3543459" cy="237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26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817563"/>
            <a:ext cx="8229600" cy="1276708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7D553B"/>
                </a:solidFill>
                <a:cs typeface="Tw Cen MT"/>
              </a:rPr>
              <a:t>Link </a:t>
            </a:r>
            <a:r>
              <a:rPr lang="nl-NL" sz="3200" b="1" dirty="0" err="1">
                <a:solidFill>
                  <a:srgbClr val="7D553B"/>
                </a:solidFill>
                <a:cs typeface="Tw Cen MT"/>
              </a:rPr>
              <a:t>resilience</a:t>
            </a:r>
            <a:r>
              <a:rPr lang="nl-NL" sz="3200" b="1" dirty="0">
                <a:solidFill>
                  <a:srgbClr val="7D553B"/>
                </a:solidFill>
                <a:cs typeface="Tw Cen MT"/>
              </a:rPr>
              <a:t> </a:t>
            </a:r>
            <a:r>
              <a:rPr lang="nl-NL" sz="3200" b="1" dirty="0" err="1">
                <a:solidFill>
                  <a:srgbClr val="7D553B"/>
                </a:solidFill>
                <a:cs typeface="Tw Cen MT"/>
              </a:rPr>
              <a:t>certification</a:t>
            </a:r>
            <a:r>
              <a:rPr lang="nl-NL" sz="3200" b="1" dirty="0">
                <a:solidFill>
                  <a:srgbClr val="7D553B"/>
                </a:solidFill>
                <a:cs typeface="Tw Cen MT"/>
              </a:rPr>
              <a:t> of </a:t>
            </a:r>
            <a:r>
              <a:rPr lang="nl-NL" sz="3200" b="1" dirty="0" err="1">
                <a:solidFill>
                  <a:srgbClr val="7D553B"/>
                </a:solidFill>
                <a:cs typeface="Tw Cen MT"/>
              </a:rPr>
              <a:t>road</a:t>
            </a:r>
            <a:r>
              <a:rPr lang="nl-NL" sz="3200" b="1" dirty="0">
                <a:solidFill>
                  <a:srgbClr val="7D553B"/>
                </a:solidFill>
                <a:cs typeface="Tw Cen MT"/>
              </a:rPr>
              <a:t> </a:t>
            </a:r>
            <a:r>
              <a:rPr lang="nl-NL" sz="3200" b="1" dirty="0" err="1">
                <a:solidFill>
                  <a:srgbClr val="7D553B"/>
                </a:solidFill>
                <a:cs typeface="Tw Cen MT"/>
              </a:rPr>
              <a:t>projects</a:t>
            </a: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w Cen MT"/>
              </a:rPr>
              <a:t> </a:t>
            </a:r>
            <a:r>
              <a:rPr lang="nl-NL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w Cen MT"/>
              </a:rPr>
              <a:t>to</a:t>
            </a: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w Cen MT"/>
              </a:rPr>
              <a:t> </a:t>
            </a:r>
            <a:r>
              <a:rPr lang="nl-NL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w Cen MT"/>
              </a:rPr>
              <a:t>finance</a:t>
            </a:r>
            <a:b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w Cen MT"/>
              </a:rPr>
            </a:br>
            <a:r>
              <a:rPr lang="nl-NL" sz="2800" dirty="0">
                <a:solidFill>
                  <a:schemeClr val="accent6"/>
                </a:solidFill>
                <a:cs typeface="Tw Cen MT"/>
              </a:rPr>
              <a:t>(World Bank Global </a:t>
            </a:r>
            <a:r>
              <a:rPr lang="nl-NL" sz="2800" dirty="0" err="1">
                <a:solidFill>
                  <a:schemeClr val="accent6"/>
                </a:solidFill>
                <a:cs typeface="Tw Cen MT"/>
              </a:rPr>
              <a:t>Guidelines</a:t>
            </a:r>
            <a:r>
              <a:rPr lang="nl-NL" sz="2800" dirty="0">
                <a:solidFill>
                  <a:schemeClr val="accent6"/>
                </a:solidFill>
                <a:cs typeface="Tw Cen MT"/>
              </a:rPr>
              <a:t>)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981200" y="2475657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thelas Regular"/>
                          <a:cs typeface="Athelas Regular"/>
                        </a:rPr>
                        <a:t>Road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Resilience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Class </a:t>
                      </a:r>
                      <a:endParaRPr lang="nl-NL" sz="2000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latin typeface="Athelas Regular"/>
                          <a:cs typeface="Athelas Regular"/>
                        </a:rPr>
                        <a:t>Protective</a:t>
                      </a:r>
                      <a:endParaRPr lang="nl-NL" sz="2000" b="1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latin typeface="Athelas Regular"/>
                          <a:cs typeface="Athelas Regular"/>
                        </a:rPr>
                        <a:t>Road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s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can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withstand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climate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change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effects</a:t>
                      </a:r>
                      <a:endParaRPr lang="nl-NL" sz="2000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latin typeface="Athelas Regular"/>
                          <a:cs typeface="Athelas Regular"/>
                        </a:rPr>
                        <a:t>Adaptive</a:t>
                      </a:r>
                      <a:endParaRPr lang="nl-NL" sz="2000" b="1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F0F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Road environment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modified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beneficially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contribute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to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climate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resilience</a:t>
                      </a:r>
                      <a:endParaRPr lang="nl-NL" sz="2000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F0F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latin typeface="Athelas Regular"/>
                          <a:cs typeface="Athelas Regular"/>
                        </a:rPr>
                        <a:t>Pro-active</a:t>
                      </a:r>
                      <a:endParaRPr lang="nl-NL" sz="2000" b="1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Athelas Regular"/>
                          <a:cs typeface="Athelas Regular"/>
                        </a:rPr>
                        <a:t>Road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bodies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and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alignments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modified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to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optimally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contribute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to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climate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</a:t>
                      </a:r>
                      <a:r>
                        <a:rPr lang="nl-NL" sz="2000" baseline="0" dirty="0" err="1">
                          <a:latin typeface="Athelas Regular"/>
                          <a:cs typeface="Athelas Regular"/>
                        </a:rPr>
                        <a:t>resilience</a:t>
                      </a:r>
                      <a:r>
                        <a:rPr lang="nl-NL" sz="2000" baseline="0" dirty="0">
                          <a:latin typeface="Athelas Regular"/>
                          <a:cs typeface="Athelas Regular"/>
                        </a:rPr>
                        <a:t>                  </a:t>
                      </a:r>
                      <a:endParaRPr lang="nl-NL" sz="2000" dirty="0">
                        <a:latin typeface="Athelas Regular"/>
                        <a:cs typeface="Athelas Regular"/>
                      </a:endParaRPr>
                    </a:p>
                    <a:p>
                      <a:endParaRPr lang="nl-NL" sz="2000" dirty="0">
                        <a:latin typeface="Athelas Regular"/>
                        <a:cs typeface="Athelas Regular"/>
                      </a:endParaRPr>
                    </a:p>
                  </a:txBody>
                  <a:tcPr>
                    <a:solidFill>
                      <a:srgbClr val="1B676B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4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Experiance Share bteween Tigray and Amhara regions  road water harvesting, North Wollo zone, Mekete Woreda November 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68011"/>
            <a:ext cx="9144000" cy="5141167"/>
          </a:xfrm>
          <a:prstGeom prst="rect">
            <a:avLst/>
          </a:prstGeom>
        </p:spPr>
      </p:pic>
      <p:sp>
        <p:nvSpPr>
          <p:cNvPr id="4" name="Rectangle 5"/>
          <p:cNvSpPr/>
          <p:nvPr/>
        </p:nvSpPr>
        <p:spPr>
          <a:xfrm>
            <a:off x="1524000" y="1935170"/>
            <a:ext cx="9144000" cy="1061248"/>
          </a:xfrm>
          <a:prstGeom prst="rect">
            <a:avLst/>
          </a:prstGeom>
          <a:solidFill>
            <a:srgbClr val="F0F0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Join the Movement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16" y="1"/>
            <a:ext cx="2879590" cy="19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1499D-9261-4A41-AD09-64742D2B8185}"/>
              </a:ext>
            </a:extLst>
          </p:cNvPr>
          <p:cNvSpPr txBox="1"/>
          <p:nvPr/>
        </p:nvSpPr>
        <p:spPr>
          <a:xfrm>
            <a:off x="1042980" y="985830"/>
            <a:ext cx="2586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Supported by: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8E943-F3B9-F24C-9D59-350E87CA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825750"/>
            <a:ext cx="2540000" cy="120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F070D-5BAE-2341-9395-D91DA35A0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784" y="2792900"/>
            <a:ext cx="2699554" cy="14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/>
              <a:t>What</a:t>
            </a:r>
            <a:r>
              <a:rPr lang="nl-NL" sz="3600" dirty="0"/>
              <a:t> is happening </a:t>
            </a:r>
            <a:r>
              <a:rPr lang="nl-NL" sz="3600" dirty="0" err="1"/>
              <a:t>here</a:t>
            </a:r>
            <a:r>
              <a:rPr lang="nl-NL" sz="3600" dirty="0"/>
              <a:t>?</a:t>
            </a:r>
          </a:p>
        </p:txBody>
      </p:sp>
      <p:pic>
        <p:nvPicPr>
          <p:cNvPr id="5" name="Picture 2" descr="I:\Kifle_Files\Landslide_New_Documents\Photos_Landslides_Dessie_Mekelle_Sept06_2014\DSC081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1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MSF130985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1382362" y="4213180"/>
            <a:ext cx="9427277" cy="116976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40" y="4252620"/>
            <a:ext cx="968372" cy="968372"/>
          </a:xfrm>
          <a:prstGeom prst="rect">
            <a:avLst/>
          </a:prstGeom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662230" y="4249205"/>
            <a:ext cx="244475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rgbClr val="673718"/>
                </a:solidFill>
              </a:rPr>
              <a:t>This can be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734235" y="4239946"/>
            <a:ext cx="35687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008000"/>
                </a:solidFill>
              </a:rPr>
              <a:t>roads can become</a:t>
            </a:r>
          </a:p>
          <a:p>
            <a:r>
              <a:rPr lang="nl-NL" sz="3200" b="1" dirty="0">
                <a:solidFill>
                  <a:srgbClr val="008000"/>
                </a:solidFill>
              </a:rPr>
              <a:t>GREEN ROADS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 rot="13429086">
            <a:off x="5428374" y="4464084"/>
            <a:ext cx="896765" cy="742769"/>
          </a:xfrm>
          <a:prstGeom prst="rect">
            <a:avLst/>
          </a:prstGeom>
          <a:noFill/>
        </p:spPr>
        <p:txBody>
          <a:bodyPr spcFirstLastPara="1" vert="horz" lIns="91440" tIns="45720" rIns="91440" bIns="45720" numCol="1" rtlCol="0" anchor="ctr">
            <a:prstTxWarp prst="textCircl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D61C1F"/>
                </a:solidFill>
              </a:rPr>
              <a:t>Turned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 rot="18479271">
            <a:off x="5899688" y="4581812"/>
            <a:ext cx="956267" cy="556375"/>
          </a:xfrm>
          <a:prstGeom prst="rect">
            <a:avLst/>
          </a:prstGeom>
          <a:noFill/>
        </p:spPr>
        <p:txBody>
          <a:bodyPr spcFirstLastPara="1" vert="horz" lIns="91440" tIns="45720" rIns="91440" bIns="45720" numCol="1" rtlCol="0" anchor="ctr">
            <a:prstTxWarp prst="textArchDown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D61C1F"/>
                </a:solidFill>
              </a:rPr>
              <a:t>around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2813" y="104171"/>
            <a:ext cx="87923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Roads have a major imprint on hydrology, acting as a barrier or drain</a:t>
            </a:r>
          </a:p>
        </p:txBody>
      </p:sp>
    </p:spTree>
    <p:extLst>
      <p:ext uri="{BB962C8B-B14F-4D97-AF65-F5344CB8AC3E}">
        <p14:creationId xmlns:p14="http://schemas.microsoft.com/office/powerpoint/2010/main" val="88808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417"/>
            <a:ext cx="5157024" cy="186444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>
                <a:solidFill>
                  <a:srgbClr val="008000"/>
                </a:solidFill>
                <a:cs typeface="Tw Cen MT"/>
              </a:rPr>
              <a:t>W</a:t>
            </a:r>
            <a:r>
              <a:rPr lang="nl-NL" dirty="0" err="1">
                <a:solidFill>
                  <a:srgbClr val="3B9D3B"/>
                </a:solidFill>
                <a:cs typeface="Tw Cen MT"/>
              </a:rPr>
              <a:t>ha</a:t>
            </a:r>
            <a:r>
              <a:rPr lang="nl-NL" dirty="0" err="1">
                <a:solidFill>
                  <a:srgbClr val="008000"/>
                </a:solidFill>
                <a:cs typeface="Tw Cen MT"/>
              </a:rPr>
              <a:t>t</a:t>
            </a:r>
            <a:r>
              <a:rPr lang="nl-NL" dirty="0">
                <a:solidFill>
                  <a:srgbClr val="008000"/>
                </a:solidFill>
                <a:cs typeface="Tw Cen MT"/>
              </a:rPr>
              <a:t> Are </a:t>
            </a:r>
            <a:br>
              <a:rPr lang="nl-NL" dirty="0">
                <a:solidFill>
                  <a:srgbClr val="008000"/>
                </a:solidFill>
                <a:cs typeface="Tw Cen MT"/>
              </a:rPr>
            </a:br>
            <a:r>
              <a:rPr lang="nl-NL" dirty="0">
                <a:solidFill>
                  <a:srgbClr val="008000"/>
                </a:solidFill>
                <a:cs typeface="Tw Cen MT"/>
              </a:rPr>
              <a:t>Green </a:t>
            </a:r>
            <a:r>
              <a:rPr lang="nl-NL" dirty="0" err="1">
                <a:solidFill>
                  <a:srgbClr val="008000"/>
                </a:solidFill>
                <a:cs typeface="Tw Cen MT"/>
              </a:rPr>
              <a:t>Roads</a:t>
            </a:r>
            <a:r>
              <a:rPr lang="nl-NL" dirty="0">
                <a:solidFill>
                  <a:srgbClr val="008000"/>
                </a:solidFill>
                <a:cs typeface="Tw Cen MT"/>
              </a:rPr>
              <a:t> </a:t>
            </a:r>
            <a:br>
              <a:rPr lang="nl-NL" dirty="0">
                <a:solidFill>
                  <a:srgbClr val="008000"/>
                </a:solidFill>
                <a:cs typeface="Tw Cen MT"/>
              </a:rPr>
            </a:br>
            <a:r>
              <a:rPr lang="nl-NL" dirty="0" err="1">
                <a:solidFill>
                  <a:srgbClr val="008000"/>
                </a:solidFill>
                <a:cs typeface="Tw Cen MT"/>
              </a:rPr>
              <a:t>for</a:t>
            </a:r>
            <a:r>
              <a:rPr lang="nl-NL" dirty="0">
                <a:solidFill>
                  <a:srgbClr val="008000"/>
                </a:solidFill>
                <a:cs typeface="Tw Cen MT"/>
              </a:rPr>
              <a:t> Water?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cs typeface="Tw Cen MT"/>
              </a:rPr>
              <a:t>  </a:t>
            </a:r>
          </a:p>
          <a:p>
            <a:pPr>
              <a:buFont typeface="Wingdings" pitchFamily="2" charset="2"/>
              <a:buChar char="§"/>
            </a:pPr>
            <a:endParaRPr lang="nl-NL" dirty="0">
              <a:cs typeface="Tw Cen MT"/>
            </a:endParaRPr>
          </a:p>
          <a:p>
            <a:pPr>
              <a:buFont typeface="Wingdings" pitchFamily="2" charset="2"/>
              <a:buChar char="§"/>
            </a:pPr>
            <a:endParaRPr lang="nl-NL" dirty="0">
              <a:cs typeface="Tw Cen MT"/>
            </a:endParaRPr>
          </a:p>
          <a:p>
            <a:pPr>
              <a:buFont typeface="Wingdings" pitchFamily="2" charset="2"/>
              <a:buChar char="§"/>
            </a:pPr>
            <a:r>
              <a:rPr lang="nl-NL" dirty="0" err="1">
                <a:cs typeface="Tw Cen MT"/>
              </a:rPr>
              <a:t>Roads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have secure transport </a:t>
            </a:r>
            <a:r>
              <a:rPr lang="nl-NL" dirty="0" err="1">
                <a:cs typeface="Tw Cen MT"/>
              </a:rPr>
              <a:t>functions</a:t>
            </a:r>
            <a:endParaRPr lang="nl-NL" dirty="0">
              <a:cs typeface="Tw Cen MT"/>
            </a:endParaRPr>
          </a:p>
          <a:p>
            <a:pPr>
              <a:buFont typeface="Wingdings" pitchFamily="2" charset="2"/>
              <a:buChar char="§"/>
            </a:pPr>
            <a:r>
              <a:rPr lang="nl-NL" dirty="0" err="1">
                <a:cs typeface="Tw Cen MT"/>
              </a:rPr>
              <a:t>Roads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actively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increase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climate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resilience</a:t>
            </a:r>
            <a:endParaRPr lang="nl-NL" dirty="0">
              <a:cs typeface="Tw Cen MT"/>
            </a:endParaRPr>
          </a:p>
          <a:p>
            <a:pPr lvl="1">
              <a:buFont typeface="Wingdings" pitchFamily="2" charset="2"/>
              <a:buChar char="§"/>
            </a:pPr>
            <a:r>
              <a:rPr lang="nl-NL" dirty="0" err="1">
                <a:cs typeface="Tw Cen MT"/>
              </a:rPr>
              <a:t>Roads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are </a:t>
            </a:r>
            <a:r>
              <a:rPr lang="nl-NL" dirty="0" err="1">
                <a:cs typeface="Tw Cen MT"/>
              </a:rPr>
              <a:t>instruments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for</a:t>
            </a:r>
            <a:r>
              <a:rPr lang="nl-NL" dirty="0">
                <a:cs typeface="Tw Cen MT"/>
              </a:rPr>
              <a:t> water management  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>
                <a:cs typeface="Tw Cen MT"/>
              </a:rPr>
              <a:t>Road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are </a:t>
            </a:r>
            <a:r>
              <a:rPr lang="nl-NL" dirty="0" err="1">
                <a:cs typeface="Tw Cen MT"/>
              </a:rPr>
              <a:t>used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for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flood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protection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and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flood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relief</a:t>
            </a:r>
            <a:endParaRPr lang="nl-NL" dirty="0">
              <a:cs typeface="Tw Cen MT"/>
            </a:endParaRPr>
          </a:p>
          <a:p>
            <a:pPr lvl="1">
              <a:buFont typeface="Wingdings" pitchFamily="2" charset="2"/>
              <a:buChar char="§"/>
            </a:pPr>
            <a:r>
              <a:rPr lang="nl-NL" dirty="0" err="1">
                <a:cs typeface="Tw Cen MT"/>
              </a:rPr>
              <a:t>Roads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stem </a:t>
            </a:r>
            <a:r>
              <a:rPr lang="nl-NL" dirty="0" err="1">
                <a:cs typeface="Tw Cen MT"/>
              </a:rPr>
              <a:t>erosion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and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promote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good</a:t>
            </a:r>
            <a:r>
              <a:rPr lang="nl-NL" dirty="0">
                <a:cs typeface="Tw Cen MT"/>
              </a:rPr>
              <a:t> land management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err="1">
                <a:cs typeface="Tw Cen MT"/>
              </a:rPr>
              <a:t>Roads</a:t>
            </a:r>
            <a:r>
              <a:rPr lang="nl-NL" dirty="0">
                <a:cs typeface="Tw Cen MT"/>
              </a:rPr>
              <a:t> side </a:t>
            </a:r>
            <a:r>
              <a:rPr lang="nl-NL" dirty="0" err="1">
                <a:cs typeface="Tw Cen MT"/>
              </a:rPr>
              <a:t>vegetation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that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sequesters</a:t>
            </a:r>
            <a:r>
              <a:rPr lang="nl-NL" dirty="0">
                <a:cs typeface="Tw Cen MT"/>
              </a:rPr>
              <a:t> carbon, </a:t>
            </a:r>
            <a:r>
              <a:rPr lang="nl-NL" dirty="0" err="1">
                <a:cs typeface="Tw Cen MT"/>
              </a:rPr>
              <a:t>controls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dust</a:t>
            </a:r>
            <a:r>
              <a:rPr lang="nl-NL" dirty="0">
                <a:cs typeface="Tw Cen MT"/>
              </a:rPr>
              <a:t> </a:t>
            </a:r>
            <a:r>
              <a:rPr lang="nl-NL" dirty="0" err="1">
                <a:cs typeface="Tw Cen MT"/>
              </a:rPr>
              <a:t>and</a:t>
            </a:r>
            <a:r>
              <a:rPr lang="nl-NL" dirty="0">
                <a:cs typeface="Tw Cen MT"/>
              </a:rPr>
              <a:t> filters </a:t>
            </a:r>
            <a:r>
              <a:rPr lang="nl-NL" dirty="0" err="1">
                <a:cs typeface="Tw Cen MT"/>
              </a:rPr>
              <a:t>effluents</a:t>
            </a:r>
            <a:endParaRPr lang="nl-NL" dirty="0">
              <a:cs typeface="Tw Cen M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923" y="165455"/>
            <a:ext cx="3847383" cy="25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1225" y="341313"/>
            <a:ext cx="7743825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3B9D3B"/>
                </a:solidFill>
                <a:cs typeface="Tw Cen MT"/>
              </a:rPr>
              <a:t>Why Green Roads:</a:t>
            </a:r>
            <a:r>
              <a:rPr lang="nl-NL" sz="2800" b="1" dirty="0">
                <a:solidFill>
                  <a:srgbClr val="3B9D3B"/>
                </a:solidFill>
                <a:cs typeface="Tw Cen MT"/>
              </a:rPr>
              <a:t> </a:t>
            </a:r>
            <a:br>
              <a:rPr lang="nl-NL" sz="2800" b="1" dirty="0">
                <a:solidFill>
                  <a:srgbClr val="3B9D3B"/>
                </a:solidFill>
                <a:cs typeface="Tw Cen MT"/>
              </a:rPr>
            </a:br>
            <a:r>
              <a:rPr lang="nl-NL" sz="2800" b="1" dirty="0">
                <a:solidFill>
                  <a:srgbClr val="3B9D3B"/>
                </a:solidFill>
                <a:cs typeface="Tw Cen MT"/>
              </a:rPr>
              <a:t>Big Scale and Big Impact</a:t>
            </a:r>
            <a:endParaRPr lang="nl-NL" sz="2800" dirty="0">
              <a:solidFill>
                <a:srgbClr val="3B9D3B"/>
              </a:solidFill>
              <a:cs typeface="Tw Cen MT"/>
            </a:endParaRPr>
          </a:p>
        </p:txBody>
      </p:sp>
      <p:sp>
        <p:nvSpPr>
          <p:cNvPr id="4" name="Tekstvak 3"/>
          <p:cNvSpPr txBox="1"/>
          <p:nvPr/>
        </p:nvSpPr>
        <p:spPr>
          <a:xfrm rot="19264164">
            <a:off x="1573566" y="530874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  <a:cs typeface="Athelas Regular"/>
              </a:rPr>
              <a:t>Case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276" y="1571625"/>
            <a:ext cx="3152775" cy="3351051"/>
          </a:xfrm>
          <a:prstGeom prst="rect">
            <a:avLst/>
          </a:prstGeom>
          <a:solidFill>
            <a:srgbClr val="459CB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2276" y="4703601"/>
            <a:ext cx="3152775" cy="1733550"/>
          </a:xfrm>
          <a:prstGeom prst="rect">
            <a:avLst/>
          </a:prstGeom>
          <a:solidFill>
            <a:srgbClr val="66443B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5051" y="1769900"/>
            <a:ext cx="3152775" cy="1895475"/>
          </a:xfrm>
          <a:prstGeom prst="rect">
            <a:avLst/>
          </a:prstGeom>
          <a:solidFill>
            <a:srgbClr val="6D181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051" y="3498688"/>
            <a:ext cx="3152775" cy="3152775"/>
          </a:xfrm>
          <a:prstGeom prst="rect">
            <a:avLst/>
          </a:prstGeom>
          <a:solidFill>
            <a:srgbClr val="F7941F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14675" y="2330357"/>
            <a:ext cx="281940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Roads are major investment globally 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(1-2 </a:t>
            </a:r>
            <a:r>
              <a:rPr lang="en-US" dirty="0" err="1">
                <a:solidFill>
                  <a:prstClr val="white"/>
                </a:solidFill>
                <a:latin typeface="Tw Cen MT" panose="020B0602020104020603" pitchFamily="34" charset="0"/>
              </a:rPr>
              <a:t>Tr</a:t>
            </a: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 USD/year)</a:t>
            </a:r>
          </a:p>
          <a:p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Road network in SSA is to increase to 2.8 million kilometer by 2025 (up 80%)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Cost of climate proofing transport infrastructure in Asia USD 37 </a:t>
            </a:r>
            <a:r>
              <a:rPr lang="en-US" sz="1400" dirty="0" err="1">
                <a:solidFill>
                  <a:prstClr val="white"/>
                </a:solidFill>
                <a:latin typeface="Tw Cen MT" panose="020B0602020104020603" pitchFamily="34" charset="0"/>
              </a:rPr>
              <a:t>Bn</a:t>
            </a:r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/</a:t>
            </a:r>
            <a:r>
              <a:rPr lang="en-US" sz="1400" dirty="0" err="1">
                <a:solidFill>
                  <a:prstClr val="white"/>
                </a:solidFill>
                <a:latin typeface="Tw Cen MT" panose="020B0602020104020603" pitchFamily="34" charset="0"/>
              </a:rPr>
              <a:t>yr</a:t>
            </a:r>
            <a:endParaRPr lang="en-US" sz="1400" dirty="0">
              <a:solidFill>
                <a:prstClr val="white"/>
              </a:solidFill>
              <a:latin typeface="Tw Cen MT" panose="020B0602020104020603" pitchFamily="34" charset="0"/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2760" y="5143605"/>
            <a:ext cx="3000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Roads are one of the major impacts on (surface  and subsurface) hydrology and flood patterns and air quality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1736" y="4735785"/>
            <a:ext cx="2819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Impact now often negative: turn around ‘green roads’ as instruments for (climate) resilience, beneficial water management and dust control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1737" y="2411686"/>
            <a:ext cx="2819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At same water causes 35-80% of road damage</a:t>
            </a:r>
          </a:p>
        </p:txBody>
      </p:sp>
      <p:pic>
        <p:nvPicPr>
          <p:cNvPr id="5122" name="Picture 2" descr="ÙØªÙØ¬Ø© Ø¨Ø­Ø« Ø§ÙØµÙØ± Ø¹Ù âªinvestment icon pngâ¬â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271" y="1435886"/>
            <a:ext cx="975800" cy="97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ÙØªÙØ¬Ø© Ø¨Ø­Ø« Ø§ÙØµÙØ± Ø¹Ù âªflood pattern icon pngâ¬â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665" y="4417675"/>
            <a:ext cx="721993" cy="721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ÙØªÙØ¬Ø© Ø¨Ø­Ø« Ø§ÙØµÙØ± Ø¹Ù âªroad damage icon pngâ¬â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045" y="1435885"/>
            <a:ext cx="1036782" cy="103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ØµÙØ±Ø© Ø°Ø§Øª ØµÙØ©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151" y="3717400"/>
            <a:ext cx="916572" cy="91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4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1225" y="341313"/>
            <a:ext cx="7743825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3B9D3B"/>
                </a:solidFill>
                <a:cs typeface="Tw Cen MT"/>
              </a:rPr>
              <a:t>Why Green Roads:</a:t>
            </a:r>
            <a:r>
              <a:rPr lang="nl-NL" sz="2800" b="1" dirty="0">
                <a:solidFill>
                  <a:srgbClr val="3B9D3B"/>
                </a:solidFill>
                <a:cs typeface="Tw Cen MT"/>
              </a:rPr>
              <a:t> </a:t>
            </a:r>
            <a:br>
              <a:rPr lang="nl-NL" sz="2800" b="1" dirty="0">
                <a:solidFill>
                  <a:srgbClr val="3B9D3B"/>
                </a:solidFill>
                <a:cs typeface="Tw Cen MT"/>
              </a:rPr>
            </a:br>
            <a:r>
              <a:rPr lang="nl-NL" sz="2800" b="1" dirty="0">
                <a:solidFill>
                  <a:srgbClr val="3B9D3B"/>
                </a:solidFill>
                <a:cs typeface="Tw Cen MT"/>
              </a:rPr>
              <a:t>Big Scale and Big Impact</a:t>
            </a:r>
            <a:endParaRPr lang="nl-NL" sz="2800" dirty="0">
              <a:solidFill>
                <a:srgbClr val="3B9D3B"/>
              </a:solidFill>
              <a:cs typeface="Tw Cen MT"/>
            </a:endParaRPr>
          </a:p>
        </p:txBody>
      </p:sp>
      <p:sp>
        <p:nvSpPr>
          <p:cNvPr id="4" name="Tekstvak 3"/>
          <p:cNvSpPr txBox="1"/>
          <p:nvPr/>
        </p:nvSpPr>
        <p:spPr>
          <a:xfrm rot="19264164">
            <a:off x="1573566" y="530874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  <a:cs typeface="Athelas Regular"/>
              </a:rPr>
              <a:t>Case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051" y="1571625"/>
            <a:ext cx="3152775" cy="3351051"/>
          </a:xfrm>
          <a:prstGeom prst="rect">
            <a:avLst/>
          </a:prstGeom>
          <a:solidFill>
            <a:srgbClr val="459CB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5051" y="4684551"/>
            <a:ext cx="3152775" cy="1733550"/>
          </a:xfrm>
          <a:prstGeom prst="rect">
            <a:avLst/>
          </a:prstGeom>
          <a:solidFill>
            <a:srgbClr val="66443B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2276" y="1769900"/>
            <a:ext cx="3152775" cy="1895475"/>
          </a:xfrm>
          <a:prstGeom prst="rect">
            <a:avLst/>
          </a:prstGeom>
          <a:solidFill>
            <a:srgbClr val="6D181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62276" y="3433599"/>
            <a:ext cx="3152775" cy="3152775"/>
          </a:xfrm>
          <a:prstGeom prst="rect">
            <a:avLst/>
          </a:prstGeom>
          <a:solidFill>
            <a:srgbClr val="F7941F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96025" y="2980684"/>
            <a:ext cx="2819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Green Roads can be a main instrument for climate resilience, health and increased agricultural production: multiple co-benefits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96025" y="5629279"/>
            <a:ext cx="2819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Rate of return high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 (&gt;4 in a year)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8487" y="4781099"/>
            <a:ext cx="2819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Measures are low cost in comparison to total road investment (&lt;5%) – and often saving cost of investment and maintenance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8961" y="2409374"/>
            <a:ext cx="281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Many tested Green Roads measures exist, suited to different geographies</a:t>
            </a:r>
          </a:p>
        </p:txBody>
      </p:sp>
      <p:pic>
        <p:nvPicPr>
          <p:cNvPr id="6146" name="Picture 2" descr="ÙØªÙØ¬Ø© Ø¨Ø­Ø« Ø§ÙØµÙØ± Ø¹Ù âªgeography icon pngâ¬â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319" y="1315096"/>
            <a:ext cx="1094682" cy="1094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10026" y="3873396"/>
            <a:ext cx="1012953" cy="885610"/>
            <a:chOff x="2486025" y="3873396"/>
            <a:chExt cx="1012953" cy="885610"/>
          </a:xfrm>
        </p:grpSpPr>
        <p:pic>
          <p:nvPicPr>
            <p:cNvPr id="6148" name="Picture 4" descr="ÙØªÙØ¬Ø© Ø¨Ø­Ø« Ø§ÙØµÙØ± Ø¹Ù âªmaintenance icon png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342" y="3873396"/>
              <a:ext cx="968636" cy="8856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ÙØªÙØ¬Ø© Ø¨Ø­Ø« Ø§ÙØµÙØ± Ø¹Ù âªcost icon pngâ¬â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4316201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ÙØªÙØ¬Ø© Ø¨Ø­Ø« Ø§ÙØµÙØ± Ø¹Ù âªagricultural production icon pngâ¬â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78" y="1642078"/>
            <a:ext cx="982319" cy="1053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ØµÙØ±Ø© Ø°Ø§Øª ØµÙØ©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333" y="4764101"/>
            <a:ext cx="704207" cy="770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1" y="390525"/>
            <a:ext cx="8677275" cy="4191000"/>
          </a:xfrm>
          <a:prstGeom prst="rect">
            <a:avLst/>
          </a:prstGeom>
        </p:spPr>
      </p:pic>
      <p:pic>
        <p:nvPicPr>
          <p:cNvPr id="3" name="Afbeelding 2" descr="Before Run off Harv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032" y="4706514"/>
            <a:ext cx="2258573" cy="1693930"/>
          </a:xfrm>
          <a:prstGeom prst="rect">
            <a:avLst/>
          </a:prstGeom>
        </p:spPr>
      </p:pic>
      <p:pic>
        <p:nvPicPr>
          <p:cNvPr id="5" name="Afbeelding 4" descr="After Run off Harvest Pic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20" y="4706515"/>
            <a:ext cx="2305617" cy="1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88726"/>
      </p:ext>
    </p:extLst>
  </p:cSld>
  <p:clrMapOvr>
    <a:masterClrMapping/>
  </p:clrMapOvr>
</p:sld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FFFFFE"/>
    </a:dk2>
    <a:lt2>
      <a:srgbClr val="EBDDC3"/>
    </a:lt2>
    <a:accent1>
      <a:srgbClr val="008CC0"/>
    </a:accent1>
    <a:accent2>
      <a:srgbClr val="CE1D2C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FFFFFE"/>
    </a:dk2>
    <a:lt2>
      <a:srgbClr val="EBDDC3"/>
    </a:lt2>
    <a:accent1>
      <a:srgbClr val="008CC0"/>
    </a:accent1>
    <a:accent2>
      <a:srgbClr val="CE1D2C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1375</Words>
  <Application>Microsoft Macintosh PowerPoint</Application>
  <PresentationFormat>Widescreen</PresentationFormat>
  <Paragraphs>230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Athelas Regular</vt:lpstr>
      <vt:lpstr>Calibri</vt:lpstr>
      <vt:lpstr>Calibri Light</vt:lpstr>
      <vt:lpstr>Times New Roman</vt:lpstr>
      <vt:lpstr>Tw Cen MT</vt:lpstr>
      <vt:lpstr>Tw Cen MT Condensed Extra Bold</vt:lpstr>
      <vt:lpstr>Wingdings</vt:lpstr>
      <vt:lpstr>Office Theme</vt:lpstr>
      <vt:lpstr>Roads as Instrument for Climate Resilience: The World Bank Guidelines </vt:lpstr>
      <vt:lpstr>PowerPoint Presentation</vt:lpstr>
      <vt:lpstr>PowerPoint Presentation</vt:lpstr>
      <vt:lpstr>What is happening here?</vt:lpstr>
      <vt:lpstr>PowerPoint Presentation</vt:lpstr>
      <vt:lpstr>What Are  Green Roads  for Water?</vt:lpstr>
      <vt:lpstr>Why Green Roads:  Big Scale and Big Impact</vt:lpstr>
      <vt:lpstr>Why Green Roads:  Big Scale and Big Impact</vt:lpstr>
      <vt:lpstr>PowerPoint Presentation</vt:lpstr>
      <vt:lpstr>Many Opportunities: World Bank Guidelines</vt:lpstr>
      <vt:lpstr>Roads can: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Impacts</vt:lpstr>
      <vt:lpstr>Link resilience certification of road projects to finance (World Bank Global Guidelines)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 as Instrument for Climate Resilience: The World Bank Guidelines </dc:title>
  <dc:creator>frank van steenbergen</dc:creator>
  <cp:lastModifiedBy>frank van steenbergen</cp:lastModifiedBy>
  <cp:revision>3</cp:revision>
  <dcterms:created xsi:type="dcterms:W3CDTF">2019-11-27T08:39:23Z</dcterms:created>
  <dcterms:modified xsi:type="dcterms:W3CDTF">2019-11-27T08:47:50Z</dcterms:modified>
</cp:coreProperties>
</file>