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12" r:id="rId2"/>
    <p:sldId id="313" r:id="rId3"/>
    <p:sldId id="317" r:id="rId4"/>
    <p:sldId id="315" r:id="rId5"/>
    <p:sldId id="318" r:id="rId6"/>
    <p:sldId id="319" r:id="rId7"/>
    <p:sldId id="320" r:id="rId8"/>
    <p:sldId id="321" r:id="rId9"/>
    <p:sldId id="322" r:id="rId10"/>
    <p:sldId id="323" r:id="rId11"/>
    <p:sldId id="324" r:id="rId12"/>
    <p:sldId id="325" r:id="rId13"/>
    <p:sldId id="326" r:id="rId14"/>
    <p:sldId id="327" r:id="rId15"/>
    <p:sldId id="341" r:id="rId16"/>
    <p:sldId id="328" r:id="rId17"/>
    <p:sldId id="329" r:id="rId18"/>
    <p:sldId id="340" r:id="rId19"/>
    <p:sldId id="273" r:id="rId20"/>
    <p:sldId id="274" r:id="rId21"/>
    <p:sldId id="276" r:id="rId22"/>
    <p:sldId id="343" r:id="rId23"/>
    <p:sldId id="277" r:id="rId24"/>
    <p:sldId id="288" r:id="rId25"/>
    <p:sldId id="289" r:id="rId26"/>
    <p:sldId id="290" r:id="rId27"/>
    <p:sldId id="330" r:id="rId28"/>
    <p:sldId id="331" r:id="rId29"/>
    <p:sldId id="332" r:id="rId30"/>
    <p:sldId id="334" r:id="rId31"/>
    <p:sldId id="338" r:id="rId32"/>
    <p:sldId id="335" r:id="rId33"/>
    <p:sldId id="337" r:id="rId34"/>
    <p:sldId id="336" r:id="rId35"/>
    <p:sldId id="333" r:id="rId36"/>
    <p:sldId id="349" r:id="rId37"/>
    <p:sldId id="351" r:id="rId38"/>
    <p:sldId id="348" r:id="rId39"/>
    <p:sldId id="353" r:id="rId40"/>
    <p:sldId id="347" r:id="rId41"/>
    <p:sldId id="345" r:id="rId42"/>
    <p:sldId id="33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45" autoAdjust="0"/>
  </p:normalViewPr>
  <p:slideViewPr>
    <p:cSldViewPr>
      <p:cViewPr varScale="1">
        <p:scale>
          <a:sx n="88" d="100"/>
          <a:sy n="88" d="100"/>
        </p:scale>
        <p:origin x="219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5A6CF6-556E-4261-8D57-CBC9BF3252C5}" type="datetimeFigureOut">
              <a:rPr lang="en-US" smtClean="0"/>
              <a:pPr/>
              <a:t>1/29/2021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146E85-3D2F-4E86-8E91-795A0F013AC1}" type="slidenum">
              <a:rPr lang="en-US" smtClean="0"/>
              <a:pPr/>
              <a:t>‹#›</a:t>
            </a:fld>
            <a:endParaRPr lang="en-US"/>
          </a:p>
        </p:txBody>
      </p:sp>
    </p:spTree>
    <p:extLst>
      <p:ext uri="{BB962C8B-B14F-4D97-AF65-F5344CB8AC3E}">
        <p14:creationId xmlns:p14="http://schemas.microsoft.com/office/powerpoint/2010/main" val="2478107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Rot="1" noChangeAspect="1" noChangeArrowheads="1" noTextEdit="1"/>
          </p:cNvSpPr>
          <p:nvPr>
            <p:ph type="sldImg"/>
          </p:nvPr>
        </p:nvSpPr>
        <p:spPr>
          <a:xfrm>
            <a:off x="1371600" y="1143000"/>
            <a:ext cx="4114800" cy="3086100"/>
          </a:xfrm>
          <a:ln/>
        </p:spPr>
      </p:sp>
      <p:sp>
        <p:nvSpPr>
          <p:cNvPr id="75059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328351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Rot="1" noChangeAspect="1" noChangeArrowheads="1" noTextEdit="1"/>
          </p:cNvSpPr>
          <p:nvPr>
            <p:ph type="sldImg"/>
          </p:nvPr>
        </p:nvSpPr>
        <p:spPr>
          <a:xfrm>
            <a:off x="1371600" y="1143000"/>
            <a:ext cx="4114800" cy="3086100"/>
          </a:xfrm>
          <a:ln/>
        </p:spPr>
      </p:sp>
      <p:sp>
        <p:nvSpPr>
          <p:cNvPr id="75161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89783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Rot="1" noChangeAspect="1" noChangeArrowheads="1" noTextEdit="1"/>
          </p:cNvSpPr>
          <p:nvPr>
            <p:ph type="sldImg"/>
          </p:nvPr>
        </p:nvSpPr>
        <p:spPr>
          <a:xfrm>
            <a:off x="1371600" y="1143000"/>
            <a:ext cx="4114800" cy="3086100"/>
          </a:xfrm>
          <a:ln/>
        </p:spPr>
      </p:sp>
      <p:sp>
        <p:nvSpPr>
          <p:cNvPr id="715779" name="Rectangle 3"/>
          <p:cNvSpPr>
            <a:spLocks noGrp="1" noChangeArrowheads="1"/>
          </p:cNvSpPr>
          <p:nvPr>
            <p:ph type="body" idx="1"/>
          </p:nvPr>
        </p:nvSpPr>
        <p:spPr/>
        <p:txBody>
          <a:bodyPr/>
          <a:lstStyle/>
          <a:p>
            <a:endParaRPr lang="en-GB" sz="900"/>
          </a:p>
        </p:txBody>
      </p:sp>
    </p:spTree>
    <p:extLst>
      <p:ext uri="{BB962C8B-B14F-4D97-AF65-F5344CB8AC3E}">
        <p14:creationId xmlns:p14="http://schemas.microsoft.com/office/powerpoint/2010/main" val="3053852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51663E-7511-445E-A3A0-743D70CB93C6}"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E6C31-477C-40BB-AC8C-408E6AA439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1663E-7511-445E-A3A0-743D70CB93C6}"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E6C31-477C-40BB-AC8C-408E6AA439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1663E-7511-445E-A3A0-743D70CB93C6}"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E6C31-477C-40BB-AC8C-408E6AA439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1663E-7511-445E-A3A0-743D70CB93C6}"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E6C31-477C-40BB-AC8C-408E6AA439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51663E-7511-445E-A3A0-743D70CB93C6}"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E6C31-477C-40BB-AC8C-408E6AA439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51663E-7511-445E-A3A0-743D70CB93C6}"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E6C31-477C-40BB-AC8C-408E6AA439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51663E-7511-445E-A3A0-743D70CB93C6}" type="datetimeFigureOut">
              <a:rPr lang="en-US" smtClean="0"/>
              <a:pPr/>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8E6C31-477C-40BB-AC8C-408E6AA439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51663E-7511-445E-A3A0-743D70CB93C6}" type="datetimeFigureOut">
              <a:rPr lang="en-US" smtClean="0"/>
              <a:pPr/>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8E6C31-477C-40BB-AC8C-408E6AA439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1663E-7511-445E-A3A0-743D70CB93C6}" type="datetimeFigureOut">
              <a:rPr lang="en-US" smtClean="0"/>
              <a:pPr/>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8E6C31-477C-40BB-AC8C-408E6AA439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51663E-7511-445E-A3A0-743D70CB93C6}"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E6C31-477C-40BB-AC8C-408E6AA439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51663E-7511-445E-A3A0-743D70CB93C6}"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E6C31-477C-40BB-AC8C-408E6AA439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1663E-7511-445E-A3A0-743D70CB93C6}" type="datetimeFigureOut">
              <a:rPr lang="en-US" smtClean="0"/>
              <a:pPr/>
              <a:t>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E6C31-477C-40BB-AC8C-408E6AA439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18" Type="http://schemas.openxmlformats.org/officeDocument/2006/relationships/image" Target="../media/image8.gif"/><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notesSlide" Target="../notesSlides/notesSlide1.xml"/><Relationship Id="rId16"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19" Type="http://schemas.openxmlformats.org/officeDocument/2006/relationships/image" Target="../media/image9.pn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25.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9.png"/><Relationship Id="rId3" Type="http://schemas.openxmlformats.org/officeDocument/2006/relationships/image" Target="../media/image26.png"/><Relationship Id="rId7" Type="http://schemas.openxmlformats.org/officeDocument/2006/relationships/image" Target="../media/image29.gif"/><Relationship Id="rId12"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8.gif"/><Relationship Id="rId11" Type="http://schemas.openxmlformats.org/officeDocument/2006/relationships/image" Target="../media/image33.gif"/><Relationship Id="rId5" Type="http://schemas.openxmlformats.org/officeDocument/2006/relationships/hyperlink" Target="http://dir.coolclips.com/Healthcare/Healthcare_Professionals/Patients/two_kids_playing_doctor_wb022782.html" TargetMode="External"/><Relationship Id="rId10" Type="http://schemas.openxmlformats.org/officeDocument/2006/relationships/image" Target="../media/image32.gif"/><Relationship Id="rId4" Type="http://schemas.openxmlformats.org/officeDocument/2006/relationships/image" Target="../media/image27.gif"/><Relationship Id="rId9" Type="http://schemas.openxmlformats.org/officeDocument/2006/relationships/image" Target="../media/image31.gif"/></Relationships>
</file>

<file path=ppt/slides/_rels/slide2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ideo" Target="NULL"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1" y="304800"/>
            <a:ext cx="7924800" cy="6155531"/>
          </a:xfrm>
          <a:prstGeom prst="rect">
            <a:avLst/>
          </a:prstGeom>
        </p:spPr>
        <p:txBody>
          <a:bodyPr wrap="square">
            <a:spAutoFit/>
          </a:bodyPr>
          <a:lstStyle/>
          <a:p>
            <a:pPr algn="ctr"/>
            <a:r>
              <a:rPr lang="en-GB" sz="2400" dirty="0"/>
              <a:t>Issues and challenges in local road network development</a:t>
            </a:r>
          </a:p>
          <a:p>
            <a:pPr algn="ctr"/>
            <a:r>
              <a:rPr lang="en-GB" sz="3200" dirty="0"/>
              <a:t> and</a:t>
            </a:r>
          </a:p>
          <a:p>
            <a:pPr algn="ctr"/>
            <a:r>
              <a:rPr lang="en-GB" sz="3200" dirty="0"/>
              <a:t> integration of water management</a:t>
            </a:r>
          </a:p>
          <a:p>
            <a:endParaRPr lang="en-US" dirty="0"/>
          </a:p>
          <a:p>
            <a:endParaRPr lang="en-US" dirty="0"/>
          </a:p>
          <a:p>
            <a:endParaRPr lang="en-US" dirty="0"/>
          </a:p>
          <a:p>
            <a:endParaRPr lang="en-US" dirty="0"/>
          </a:p>
          <a:p>
            <a:endParaRPr lang="en-US" dirty="0"/>
          </a:p>
          <a:p>
            <a:endParaRPr lang="en-US" dirty="0"/>
          </a:p>
          <a:p>
            <a:pPr algn="ctr"/>
            <a:r>
              <a:rPr lang="en-US" dirty="0"/>
              <a:t>workshop/training on Green Roads for Water</a:t>
            </a:r>
          </a:p>
          <a:p>
            <a:pPr algn="ctr"/>
            <a:r>
              <a:rPr lang="en-US" dirty="0"/>
              <a:t>Kathmandu</a:t>
            </a:r>
          </a:p>
          <a:p>
            <a:pPr algn="ctr"/>
            <a:endParaRPr lang="en-US" dirty="0"/>
          </a:p>
          <a:p>
            <a:pPr algn="ctr"/>
            <a:endParaRPr lang="en-US" dirty="0"/>
          </a:p>
          <a:p>
            <a:pPr algn="ctr"/>
            <a:endParaRPr lang="en-US" dirty="0"/>
          </a:p>
          <a:p>
            <a:pPr algn="ctr"/>
            <a:endParaRPr lang="en-US" dirty="0"/>
          </a:p>
          <a:p>
            <a:pPr algn="ctr"/>
            <a:r>
              <a:rPr lang="en-US" u="sng" dirty="0"/>
              <a:t>Presented By</a:t>
            </a:r>
          </a:p>
          <a:p>
            <a:pPr algn="ctr"/>
            <a:r>
              <a:rPr lang="en-US" dirty="0"/>
              <a:t>Maheswor Ghimire</a:t>
            </a:r>
          </a:p>
          <a:p>
            <a:pPr algn="ctr"/>
            <a:r>
              <a:rPr lang="en-US" dirty="0"/>
              <a:t>Senior Divisional Engineer</a:t>
            </a:r>
          </a:p>
          <a:p>
            <a:pPr algn="ctr"/>
            <a:r>
              <a:rPr lang="en-US" dirty="0"/>
              <a:t>Department of Local Infrastructure (DoLI)</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Road Density</a:t>
            </a:r>
            <a:br>
              <a:rPr lang="en-US" b="1" dirty="0"/>
            </a:br>
            <a:endParaRPr lang="en-US" dirty="0"/>
          </a:p>
        </p:txBody>
      </p:sp>
      <p:sp>
        <p:nvSpPr>
          <p:cNvPr id="3" name="Content Placeholder 2"/>
          <p:cNvSpPr>
            <a:spLocks noGrp="1"/>
          </p:cNvSpPr>
          <p:nvPr>
            <p:ph idx="1"/>
          </p:nvPr>
        </p:nvSpPr>
        <p:spPr/>
        <p:txBody>
          <a:bodyPr>
            <a:normAutofit fontScale="92500"/>
          </a:bodyPr>
          <a:lstStyle/>
          <a:p>
            <a:r>
              <a:rPr lang="en-US" dirty="0"/>
              <a:t>Road building started to gain momentum in Nepal with the advent of multiparty democracy in the early 1990s, intensified further after the Maoist insurgency ended in 2006 and continues to be one of the country’s main priorities</a:t>
            </a:r>
          </a:p>
          <a:p>
            <a:r>
              <a:rPr lang="en-US" dirty="0"/>
              <a:t>13.7 km per 100 km2 in 1998 </a:t>
            </a:r>
            <a:r>
              <a:rPr lang="en-US" sz="2400" dirty="0"/>
              <a:t>(Lowest in the world)</a:t>
            </a:r>
          </a:p>
          <a:p>
            <a:r>
              <a:rPr lang="en-US" dirty="0"/>
              <a:t>By 2016, it had increased to 49.6 km per 100 km2 and continues to increase at a very rapid pace</a:t>
            </a:r>
          </a:p>
          <a:p>
            <a:r>
              <a:rPr lang="en-US" dirty="0"/>
              <a:t>Increase in LRN 1200%</a:t>
            </a:r>
          </a:p>
          <a:p>
            <a:endParaRPr lang="en-US"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in Nepal Roads</a:t>
            </a:r>
          </a:p>
        </p:txBody>
      </p:sp>
      <p:sp>
        <p:nvSpPr>
          <p:cNvPr id="3" name="Content Placeholder 2"/>
          <p:cNvSpPr>
            <a:spLocks noGrp="1"/>
          </p:cNvSpPr>
          <p:nvPr>
            <p:ph idx="1"/>
          </p:nvPr>
        </p:nvSpPr>
        <p:spPr/>
        <p:txBody>
          <a:bodyPr>
            <a:normAutofit fontScale="92500"/>
          </a:bodyPr>
          <a:lstStyle/>
          <a:p>
            <a:r>
              <a:rPr lang="en-US" dirty="0"/>
              <a:t>Nepal’s roads are in a treacherous state, subject to frequent rock fall, landslides and accidents</a:t>
            </a:r>
          </a:p>
          <a:p>
            <a:r>
              <a:rPr lang="en-US" dirty="0"/>
              <a:t>main causes of road accidents is road design, including very steep gradients, lack of safety features and poor road conditions.</a:t>
            </a:r>
          </a:p>
          <a:p>
            <a:r>
              <a:rPr lang="en-US" dirty="0"/>
              <a:t>Local road construction or so-called “dozer roads” are most often initiated and constructed by bulldozer owners in collaboration with politicians without basic gradients and drainage</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normAutofit fontScale="92500" lnSpcReduction="10000"/>
          </a:bodyPr>
          <a:lstStyle/>
          <a:p>
            <a:r>
              <a:rPr lang="en-US" dirty="0"/>
              <a:t>Dozer roads are usually constructed or upgraded during the dry season</a:t>
            </a:r>
          </a:p>
          <a:p>
            <a:r>
              <a:rPr lang="en-US" dirty="0"/>
              <a:t>During the monsoon, road segments are frequently washed out because a majority of these roads lack proper engineering (WB-GON, 2013).</a:t>
            </a:r>
          </a:p>
          <a:p>
            <a:r>
              <a:rPr lang="en-US" dirty="0"/>
              <a:t>Road failures are cleared up at high cost after the monsoon and the failure-and-clearance process is repeated for years until there is no loose soil to block roads (Leibundgut et al., 2016).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lstStyle/>
          <a:p>
            <a:pPr lvl="0"/>
            <a:r>
              <a:rPr lang="en-US" dirty="0"/>
              <a:t>Such rapid and ineffective road construction throughout the country, but particularly in the middle hill and mountain areas, is placing increasing pressure on fragile ecosystems, wasting government resources, and increasing risk to road passengers and roadside dwellers (DOR, 2013a; Singh, 2018).</a:t>
            </a:r>
            <a:endParaRPr lang="en-US" sz="4800"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normAutofit lnSpcReduction="10000"/>
          </a:bodyPr>
          <a:lstStyle/>
          <a:p>
            <a:r>
              <a:rPr lang="en-US" dirty="0"/>
              <a:t>Roads in Nepal at a new crossroads greatest anthropogenic drivers of environmental degradation, erosion and landslides in Nepal</a:t>
            </a:r>
          </a:p>
          <a:p>
            <a:r>
              <a:rPr lang="en-US" dirty="0"/>
              <a:t>This situation is worsening due to the intensifying rainfall during the monsoon, largely attributed to climate change (Petley et al., 2007; Bharti et al)</a:t>
            </a:r>
          </a:p>
          <a:p>
            <a:r>
              <a:rPr lang="en-US" dirty="0"/>
              <a:t>possibility of an earthquake of even greater magnitude than the 2015 Gorkha earthquake.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City Road after </a:t>
            </a:r>
            <a:r>
              <a:rPr lang="en-US" dirty="0" err="1"/>
              <a:t>Gorkha</a:t>
            </a:r>
            <a:r>
              <a:rPr lang="en-US" dirty="0"/>
              <a:t> Earthquake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829594"/>
            <a:ext cx="6096000" cy="4067175"/>
          </a:xfrm>
        </p:spPr>
      </p:pic>
    </p:spTree>
    <p:extLst>
      <p:ext uri="{BB962C8B-B14F-4D97-AF65-F5344CB8AC3E}">
        <p14:creationId xmlns:p14="http://schemas.microsoft.com/office/powerpoint/2010/main" val="2089851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Roads Legisliative</a:t>
            </a:r>
          </a:p>
        </p:txBody>
      </p:sp>
      <p:sp>
        <p:nvSpPr>
          <p:cNvPr id="3" name="Content Placeholder 2"/>
          <p:cNvSpPr>
            <a:spLocks noGrp="1"/>
          </p:cNvSpPr>
          <p:nvPr>
            <p:ph idx="1"/>
          </p:nvPr>
        </p:nvSpPr>
        <p:spPr/>
        <p:txBody>
          <a:bodyPr/>
          <a:lstStyle/>
          <a:p>
            <a:r>
              <a:rPr lang="en-US" dirty="0"/>
              <a:t>Plans </a:t>
            </a:r>
            <a:r>
              <a:rPr lang="en-US" sz="2400" dirty="0"/>
              <a:t>20 years Masterpaln, DTMP, MTMP,PTMP</a:t>
            </a:r>
          </a:p>
          <a:p>
            <a:r>
              <a:rPr lang="en-US" dirty="0"/>
              <a:t>Acts</a:t>
            </a:r>
            <a:r>
              <a:rPr lang="en-US" sz="2400" dirty="0"/>
              <a:t> Public roads acts 2031</a:t>
            </a:r>
          </a:p>
          <a:p>
            <a:r>
              <a:rPr lang="en-US" dirty="0"/>
              <a:t>Policy</a:t>
            </a:r>
            <a:r>
              <a:rPr lang="en-US" sz="2400" dirty="0"/>
              <a:t> 2hours walking distance to get public vehicles</a:t>
            </a:r>
          </a:p>
          <a:p>
            <a:r>
              <a:rPr lang="en-US" dirty="0"/>
              <a:t>Standrads </a:t>
            </a:r>
            <a:r>
              <a:rPr lang="en-US" sz="2400" dirty="0"/>
              <a:t>NRS2070, NRRS2071</a:t>
            </a:r>
          </a:p>
          <a:p>
            <a:r>
              <a:rPr lang="en-US" dirty="0"/>
              <a:t>New Responsibilities </a:t>
            </a:r>
            <a:r>
              <a:rPr lang="en-US" sz="2400" dirty="0"/>
              <a:t>R/MCs, DoLI, DoR, Province govt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Scenario</a:t>
            </a:r>
          </a:p>
        </p:txBody>
      </p:sp>
      <p:sp>
        <p:nvSpPr>
          <p:cNvPr id="3" name="Content Placeholder 2"/>
          <p:cNvSpPr>
            <a:spLocks noGrp="1"/>
          </p:cNvSpPr>
          <p:nvPr>
            <p:ph idx="1"/>
          </p:nvPr>
        </p:nvSpPr>
        <p:spPr/>
        <p:txBody>
          <a:bodyPr/>
          <a:lstStyle/>
          <a:p>
            <a:r>
              <a:rPr lang="en-US" dirty="0"/>
              <a:t>Local governments are not following</a:t>
            </a:r>
          </a:p>
          <a:p>
            <a:pPr>
              <a:buNone/>
            </a:pPr>
            <a:r>
              <a:rPr lang="en-US" dirty="0"/>
              <a:t>	require proper road engineering practices, various levels of environmental assessments and approval</a:t>
            </a:r>
          </a:p>
          <a:p>
            <a:pPr>
              <a:buNone/>
            </a:pPr>
            <a:r>
              <a:rPr lang="en-US" dirty="0"/>
              <a:t>	greater emphasis on regular maintenance of roads, </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Slopes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2350538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VWRMP111\Desktop\animated-nepal-flag-image-0007.gif"/>
          <p:cNvPicPr>
            <a:picLocks noChangeAspect="1" noChangeArrowheads="1" noCrop="1"/>
          </p:cNvPicPr>
          <p:nvPr/>
        </p:nvPicPr>
        <p:blipFill>
          <a:blip r:embed="rId2"/>
          <a:srcRect/>
          <a:stretch>
            <a:fillRect/>
          </a:stretch>
        </p:blipFill>
        <p:spPr bwMode="auto">
          <a:xfrm>
            <a:off x="76202" y="76200"/>
            <a:ext cx="686782" cy="838200"/>
          </a:xfrm>
          <a:prstGeom prst="rect">
            <a:avLst/>
          </a:prstGeom>
          <a:noFill/>
        </p:spPr>
      </p:pic>
      <p:pic>
        <p:nvPicPr>
          <p:cNvPr id="5" name="Picture 3" descr="C:\Users\RVWRMP111\Desktop\715px-Emblem_of_Nepal.svg.png"/>
          <p:cNvPicPr>
            <a:picLocks noChangeAspect="1" noChangeArrowheads="1"/>
          </p:cNvPicPr>
          <p:nvPr/>
        </p:nvPicPr>
        <p:blipFill>
          <a:blip r:embed="rId3" cstate="print"/>
          <a:srcRect/>
          <a:stretch>
            <a:fillRect/>
          </a:stretch>
        </p:blipFill>
        <p:spPr bwMode="auto">
          <a:xfrm>
            <a:off x="8153400" y="70871"/>
            <a:ext cx="914400" cy="767329"/>
          </a:xfrm>
          <a:prstGeom prst="rect">
            <a:avLst/>
          </a:prstGeom>
          <a:noFill/>
        </p:spPr>
      </p:pic>
      <p:graphicFrame>
        <p:nvGraphicFramePr>
          <p:cNvPr id="6" name="Table 5"/>
          <p:cNvGraphicFramePr>
            <a:graphicFrameLocks noGrp="1"/>
          </p:cNvGraphicFramePr>
          <p:nvPr/>
        </p:nvGraphicFramePr>
        <p:xfrm>
          <a:off x="304800" y="1630369"/>
          <a:ext cx="8534400" cy="4922831"/>
        </p:xfrm>
        <a:graphic>
          <a:graphicData uri="http://schemas.openxmlformats.org/drawingml/2006/table">
            <a:tbl>
              <a:tblPr/>
              <a:tblGrid>
                <a:gridCol w="1371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5029200">
                  <a:extLst>
                    <a:ext uri="{9D8B030D-6E8A-4147-A177-3AD203B41FA5}">
                      <a16:colId xmlns:a16="http://schemas.microsoft.com/office/drawing/2014/main" val="20002"/>
                    </a:ext>
                  </a:extLst>
                </a:gridCol>
              </a:tblGrid>
              <a:tr h="558799">
                <a:tc>
                  <a:txBody>
                    <a:bodyPr/>
                    <a:lstStyle/>
                    <a:p>
                      <a:pPr marL="0" marR="0" algn="ctr">
                        <a:spcBef>
                          <a:spcPts val="0"/>
                        </a:spcBef>
                        <a:spcAft>
                          <a:spcPts val="0"/>
                        </a:spcAft>
                      </a:pPr>
                      <a:r>
                        <a:rPr lang="en-US" sz="1600" b="1" dirty="0">
                          <a:latin typeface="Times New Roman"/>
                          <a:ea typeface="Times New Roman"/>
                        </a:rPr>
                        <a:t>Category</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Potential Problem</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Appropriate environmental mitigation measures</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69472">
                <a:tc>
                  <a:txBody>
                    <a:bodyPr/>
                    <a:lstStyle/>
                    <a:p>
                      <a:pPr marL="0" marR="0">
                        <a:spcBef>
                          <a:spcPts val="0"/>
                        </a:spcBef>
                        <a:spcAft>
                          <a:spcPts val="0"/>
                        </a:spcAft>
                      </a:pPr>
                      <a:endParaRPr lang="en-US" sz="1600" dirty="0">
                        <a:latin typeface="Times New Roman"/>
                        <a:ea typeface="Times New Roman"/>
                      </a:endParaRPr>
                    </a:p>
                    <a:p>
                      <a:pPr marL="0" marR="0">
                        <a:spcBef>
                          <a:spcPts val="0"/>
                        </a:spcBef>
                        <a:spcAft>
                          <a:spcPts val="0"/>
                        </a:spcAft>
                      </a:pPr>
                      <a:endParaRPr lang="en-US" sz="1600" dirty="0">
                        <a:latin typeface="Times New Roman"/>
                        <a:ea typeface="Times New Roman"/>
                      </a:endParaRPr>
                    </a:p>
                    <a:p>
                      <a:pPr marL="0" marR="0">
                        <a:spcBef>
                          <a:spcPts val="0"/>
                        </a:spcBef>
                        <a:spcAft>
                          <a:spcPts val="0"/>
                        </a:spcAft>
                      </a:pPr>
                      <a:r>
                        <a:rPr lang="en-US" sz="1600" dirty="0">
                          <a:latin typeface="Times New Roman"/>
                          <a:ea typeface="Times New Roman"/>
                        </a:rPr>
                        <a:t>Slope stability</a:t>
                      </a:r>
                      <a:br>
                        <a:rPr lang="en-US" sz="1600" dirty="0">
                          <a:latin typeface="Times New Roman"/>
                          <a:ea typeface="Times New Roman"/>
                        </a:rPr>
                      </a:b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indent="-115888">
                        <a:spcBef>
                          <a:spcPts val="0"/>
                        </a:spcBef>
                        <a:spcAft>
                          <a:spcPts val="0"/>
                        </a:spcAft>
                      </a:pPr>
                      <a:r>
                        <a:rPr lang="en-US" sz="1600" dirty="0">
                          <a:latin typeface="Times New Roman"/>
                          <a:ea typeface="Times New Roman"/>
                        </a:rPr>
                        <a:t>-landslides or other forms of mass instability on the slopes</a:t>
                      </a:r>
                    </a:p>
                    <a:p>
                      <a:pPr marL="115888" marR="0" indent="-115888">
                        <a:spcBef>
                          <a:spcPts val="0"/>
                        </a:spcBef>
                        <a:spcAft>
                          <a:spcPts val="0"/>
                        </a:spcAft>
                      </a:pPr>
                      <a:r>
                        <a:rPr lang="en-US" sz="1600" dirty="0">
                          <a:latin typeface="Times New Roman"/>
                          <a:ea typeface="Times New Roman"/>
                        </a:rPr>
                        <a:t>-development of erosion or </a:t>
                      </a:r>
                      <a:r>
                        <a:rPr lang="en-US" sz="1600" dirty="0" err="1">
                          <a:latin typeface="Times New Roman"/>
                          <a:ea typeface="Times New Roman"/>
                        </a:rPr>
                        <a:t>gullying</a:t>
                      </a:r>
                      <a:r>
                        <a:rPr lang="en-US" sz="1600" dirty="0">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indent="-115888">
                        <a:spcBef>
                          <a:spcPts val="0"/>
                        </a:spcBef>
                        <a:spcAft>
                          <a:spcPts val="0"/>
                        </a:spcAft>
                      </a:pPr>
                      <a:r>
                        <a:rPr lang="en-US" sz="1600" dirty="0">
                          <a:latin typeface="Times New Roman"/>
                          <a:ea typeface="Times New Roman"/>
                        </a:rPr>
                        <a:t>-Avoid such sites at the time of alignment selection</a:t>
                      </a:r>
                    </a:p>
                    <a:p>
                      <a:pPr marL="115888" marR="0" indent="-115888">
                        <a:spcBef>
                          <a:spcPts val="0"/>
                        </a:spcBef>
                        <a:spcAft>
                          <a:spcPts val="0"/>
                        </a:spcAft>
                      </a:pPr>
                      <a:r>
                        <a:rPr lang="en-US" sz="1600" dirty="0">
                          <a:latin typeface="Times New Roman"/>
                          <a:ea typeface="Times New Roman"/>
                        </a:rPr>
                        <a:t>-Use of simple retaining structures and bio-engineering</a:t>
                      </a:r>
                    </a:p>
                    <a:p>
                      <a:pPr marL="115888" marR="0" indent="-115888">
                        <a:spcBef>
                          <a:spcPts val="0"/>
                        </a:spcBef>
                        <a:spcAft>
                          <a:spcPts val="0"/>
                        </a:spcAft>
                      </a:pPr>
                      <a:r>
                        <a:rPr lang="en-US" sz="1600" dirty="0">
                          <a:latin typeface="Times New Roman"/>
                          <a:ea typeface="Times New Roman"/>
                        </a:rPr>
                        <a:t>-Minimize earthwork in rainy season</a:t>
                      </a:r>
                    </a:p>
                    <a:p>
                      <a:pPr marL="115888" marR="0" indent="-115888">
                        <a:spcBef>
                          <a:spcPts val="0"/>
                        </a:spcBef>
                        <a:spcAft>
                          <a:spcPts val="0"/>
                        </a:spcAft>
                      </a:pPr>
                      <a:r>
                        <a:rPr lang="en-US" sz="1600" dirty="0">
                          <a:latin typeface="Times New Roman"/>
                          <a:ea typeface="Times New Roman"/>
                        </a:rPr>
                        <a:t>-Measures to avoid undercutting of slope toes</a:t>
                      </a:r>
                    </a:p>
                    <a:p>
                      <a:pPr marL="115888" marR="0" indent="-115888">
                        <a:spcBef>
                          <a:spcPts val="0"/>
                        </a:spcBef>
                        <a:spcAft>
                          <a:spcPts val="0"/>
                        </a:spcAft>
                      </a:pPr>
                      <a:r>
                        <a:rPr lang="en-US" sz="1600" dirty="0">
                          <a:latin typeface="Times New Roman"/>
                          <a:ea typeface="Times New Roman"/>
                        </a:rPr>
                        <a:t>-No quarrying in river beds, where increased flood  discharge velocity could give rise to subsequent damage</a:t>
                      </a:r>
                    </a:p>
                    <a:p>
                      <a:pPr marL="115888" marR="0" indent="-115888">
                        <a:spcBef>
                          <a:spcPts val="0"/>
                        </a:spcBef>
                        <a:spcAft>
                          <a:spcPts val="0"/>
                        </a:spcAft>
                      </a:pPr>
                      <a:r>
                        <a:rPr lang="en-US" sz="1600" dirty="0">
                          <a:latin typeface="Times New Roman"/>
                          <a:ea typeface="Times New Roman"/>
                        </a:rPr>
                        <a:t>-Provide slope protection measures.i.e. check dams and bio-engineering works as necessary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84736">
                <a:tc>
                  <a:txBody>
                    <a:bodyPr/>
                    <a:lstStyle/>
                    <a:p>
                      <a:pPr marL="0" marR="0">
                        <a:spcBef>
                          <a:spcPts val="0"/>
                        </a:spcBef>
                        <a:spcAft>
                          <a:spcPts val="0"/>
                        </a:spcAft>
                      </a:pPr>
                      <a:endParaRPr lang="en-US" sz="1600" dirty="0">
                        <a:latin typeface="Times New Roman"/>
                        <a:ea typeface="Times New Roman"/>
                      </a:endParaRPr>
                    </a:p>
                    <a:p>
                      <a:pPr marL="0" marR="0">
                        <a:spcBef>
                          <a:spcPts val="0"/>
                        </a:spcBef>
                        <a:spcAft>
                          <a:spcPts val="0"/>
                        </a:spcAft>
                      </a:pPr>
                      <a:r>
                        <a:rPr lang="en-US" sz="1600" dirty="0">
                          <a:latin typeface="Times New Roman"/>
                          <a:ea typeface="Times New Roman"/>
                        </a:rPr>
                        <a:t>Spoil disposal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indent="-115888">
                        <a:spcBef>
                          <a:spcPts val="0"/>
                        </a:spcBef>
                        <a:spcAft>
                          <a:spcPts val="0"/>
                        </a:spcAft>
                      </a:pPr>
                      <a:r>
                        <a:rPr lang="en-US" sz="1600" dirty="0">
                          <a:latin typeface="Times New Roman"/>
                          <a:ea typeface="Times New Roman"/>
                        </a:rPr>
                        <a:t>-spoil tipped away from designated areas</a:t>
                      </a:r>
                    </a:p>
                    <a:p>
                      <a:pPr marL="115888" marR="0" indent="-115888">
                        <a:spcBef>
                          <a:spcPts val="0"/>
                        </a:spcBef>
                        <a:spcAft>
                          <a:spcPts val="0"/>
                        </a:spcAft>
                      </a:pPr>
                      <a:r>
                        <a:rPr lang="en-US" sz="1600" dirty="0">
                          <a:latin typeface="Times New Roman"/>
                          <a:ea typeface="Times New Roman"/>
                        </a:rPr>
                        <a:t>-spoil falling or being wasted on to farmlands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indent="-115888">
                        <a:spcBef>
                          <a:spcPts val="0"/>
                        </a:spcBef>
                        <a:spcAft>
                          <a:spcPts val="0"/>
                        </a:spcAft>
                      </a:pPr>
                      <a:r>
                        <a:rPr lang="en-US" sz="1600" dirty="0">
                          <a:latin typeface="Times New Roman"/>
                          <a:ea typeface="Times New Roman"/>
                        </a:rPr>
                        <a:t>-Minimize spoil by cut and fill operations wherever required</a:t>
                      </a:r>
                    </a:p>
                    <a:p>
                      <a:pPr marL="115888" marR="0" indent="-115888">
                        <a:spcBef>
                          <a:spcPts val="0"/>
                        </a:spcBef>
                        <a:spcAft>
                          <a:spcPts val="0"/>
                        </a:spcAft>
                      </a:pPr>
                      <a:r>
                        <a:rPr lang="en-US" sz="1600" dirty="0">
                          <a:latin typeface="Times New Roman"/>
                          <a:ea typeface="Times New Roman"/>
                        </a:rPr>
                        <a:t>-Identify safe tipping and enforce best practice like compaction, grading and provide drainage</a:t>
                      </a:r>
                    </a:p>
                    <a:p>
                      <a:pPr marL="115888" marR="0" indent="-115888">
                        <a:spcBef>
                          <a:spcPts val="0"/>
                        </a:spcBef>
                        <a:spcAft>
                          <a:spcPts val="0"/>
                        </a:spcAft>
                      </a:pPr>
                      <a:r>
                        <a:rPr lang="en-US" sz="1600" dirty="0">
                          <a:latin typeface="Times New Roman"/>
                          <a:ea typeface="Times New Roman"/>
                        </a:rPr>
                        <a:t>-Construct spoils traps, provide drainage or compensate land owner.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30828">
                <a:tc>
                  <a:txBody>
                    <a:bodyPr/>
                    <a:lstStyle/>
                    <a:p>
                      <a:pPr marL="0" marR="0">
                        <a:spcBef>
                          <a:spcPts val="0"/>
                        </a:spcBef>
                        <a:spcAft>
                          <a:spcPts val="0"/>
                        </a:spcAft>
                      </a:pPr>
                      <a:r>
                        <a:rPr lang="en-US" sz="1600" dirty="0">
                          <a:latin typeface="Times New Roman"/>
                          <a:ea typeface="Times New Roman"/>
                        </a:rPr>
                        <a:t>Water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indent="-115888">
                        <a:spcBef>
                          <a:spcPts val="0"/>
                        </a:spcBef>
                        <a:spcAft>
                          <a:spcPts val="0"/>
                        </a:spcAft>
                      </a:pPr>
                      <a:r>
                        <a:rPr lang="en-US" sz="1600" dirty="0">
                          <a:latin typeface="Times New Roman"/>
                          <a:ea typeface="Times New Roman"/>
                        </a:rPr>
                        <a:t>-scour and erosion below unprotected drainage outfalls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indent="-115888">
                        <a:spcBef>
                          <a:spcPts val="0"/>
                        </a:spcBef>
                        <a:spcAft>
                          <a:spcPts val="0"/>
                        </a:spcAft>
                      </a:pPr>
                      <a:r>
                        <a:rPr lang="en-US" sz="1600" dirty="0">
                          <a:latin typeface="Times New Roman"/>
                          <a:ea typeface="Times New Roman"/>
                        </a:rPr>
                        <a:t>-Check dams and other measures as necessary,  constructing cascades, as long as necessary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Title 1"/>
          <p:cNvSpPr txBox="1">
            <a:spLocks/>
          </p:cNvSpPr>
          <p:nvPr/>
        </p:nvSpPr>
        <p:spPr>
          <a:xfrm>
            <a:off x="304800" y="1143000"/>
            <a:ext cx="5714999" cy="508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j-lt"/>
                <a:ea typeface="+mj-ea"/>
                <a:cs typeface="+mj-cs"/>
              </a:rPr>
              <a:t>As results in built roads</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à¤¸à¤®à¥à¤¬à¤¨à¥à¤§à¤¿à¤¤ à¤à¤µà¤¿"/>
          <p:cNvPicPr>
            <a:picLocks noChangeAspect="1" noChangeArrowheads="1"/>
          </p:cNvPicPr>
          <p:nvPr/>
        </p:nvPicPr>
        <p:blipFill>
          <a:blip r:embed="rId2"/>
          <a:srcRect/>
          <a:stretch>
            <a:fillRect/>
          </a:stretch>
        </p:blipFill>
        <p:spPr bwMode="auto">
          <a:xfrm>
            <a:off x="609601" y="381001"/>
            <a:ext cx="8305800" cy="609599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VWRMP111\Desktop\animated-nepal-flag-image-0007.gif"/>
          <p:cNvPicPr>
            <a:picLocks noChangeAspect="1" noChangeArrowheads="1" noCrop="1"/>
          </p:cNvPicPr>
          <p:nvPr/>
        </p:nvPicPr>
        <p:blipFill>
          <a:blip r:embed="rId2"/>
          <a:srcRect/>
          <a:stretch>
            <a:fillRect/>
          </a:stretch>
        </p:blipFill>
        <p:spPr bwMode="auto">
          <a:xfrm>
            <a:off x="76202" y="76200"/>
            <a:ext cx="686782" cy="838200"/>
          </a:xfrm>
          <a:prstGeom prst="rect">
            <a:avLst/>
          </a:prstGeom>
          <a:noFill/>
        </p:spPr>
      </p:pic>
      <p:pic>
        <p:nvPicPr>
          <p:cNvPr id="5" name="Picture 3" descr="C:\Users\RVWRMP111\Desktop\715px-Emblem_of_Nepal.svg.png"/>
          <p:cNvPicPr>
            <a:picLocks noChangeAspect="1" noChangeArrowheads="1"/>
          </p:cNvPicPr>
          <p:nvPr/>
        </p:nvPicPr>
        <p:blipFill>
          <a:blip r:embed="rId3" cstate="print"/>
          <a:srcRect/>
          <a:stretch>
            <a:fillRect/>
          </a:stretch>
        </p:blipFill>
        <p:spPr bwMode="auto">
          <a:xfrm>
            <a:off x="8153400" y="70871"/>
            <a:ext cx="914400" cy="767329"/>
          </a:xfrm>
          <a:prstGeom prst="rect">
            <a:avLst/>
          </a:prstGeom>
          <a:noFill/>
        </p:spPr>
      </p:pic>
      <p:graphicFrame>
        <p:nvGraphicFramePr>
          <p:cNvPr id="7" name="Table 6"/>
          <p:cNvGraphicFramePr>
            <a:graphicFrameLocks noGrp="1"/>
          </p:cNvGraphicFramePr>
          <p:nvPr/>
        </p:nvGraphicFramePr>
        <p:xfrm>
          <a:off x="228600" y="990600"/>
          <a:ext cx="8534400" cy="5608320"/>
        </p:xfrm>
        <a:graphic>
          <a:graphicData uri="http://schemas.openxmlformats.org/drawingml/2006/table">
            <a:tbl>
              <a:tblPr/>
              <a:tblGrid>
                <a:gridCol w="16002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4495800">
                  <a:extLst>
                    <a:ext uri="{9D8B030D-6E8A-4147-A177-3AD203B41FA5}">
                      <a16:colId xmlns:a16="http://schemas.microsoft.com/office/drawing/2014/main" val="20002"/>
                    </a:ext>
                  </a:extLst>
                </a:gridCol>
              </a:tblGrid>
              <a:tr h="2639497">
                <a:tc>
                  <a:txBody>
                    <a:bodyPr/>
                    <a:lstStyle/>
                    <a:p>
                      <a:pPr marL="0" marR="0" algn="l">
                        <a:spcBef>
                          <a:spcPts val="0"/>
                        </a:spcBef>
                        <a:spcAft>
                          <a:spcPts val="0"/>
                        </a:spcAft>
                      </a:pPr>
                      <a:endParaRPr lang="en-US" sz="1600" dirty="0">
                        <a:latin typeface="Times New Roman"/>
                        <a:ea typeface="Times New Roman"/>
                      </a:endParaRPr>
                    </a:p>
                    <a:p>
                      <a:pPr marL="0" marR="0" algn="l">
                        <a:spcBef>
                          <a:spcPts val="0"/>
                        </a:spcBef>
                        <a:spcAft>
                          <a:spcPts val="0"/>
                        </a:spcAft>
                      </a:pPr>
                      <a:endParaRPr lang="en-US" sz="1600" dirty="0">
                        <a:latin typeface="Times New Roman"/>
                        <a:ea typeface="Times New Roman"/>
                      </a:endParaRPr>
                    </a:p>
                    <a:p>
                      <a:pPr marL="0" marR="0" algn="l">
                        <a:spcBef>
                          <a:spcPts val="0"/>
                        </a:spcBef>
                        <a:spcAft>
                          <a:spcPts val="0"/>
                        </a:spcAft>
                      </a:pPr>
                      <a:r>
                        <a:rPr lang="en-US" sz="1600" dirty="0">
                          <a:latin typeface="Times New Roman"/>
                          <a:ea typeface="Times New Roman"/>
                        </a:rPr>
                        <a:t>Forests, plants and wildlife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a:latin typeface="Times New Roman"/>
                          <a:ea typeface="Times New Roman"/>
                        </a:rPr>
                        <a:t>-loss of forest land</a:t>
                      </a:r>
                    </a:p>
                    <a:p>
                      <a:pPr marL="115888" marR="0" indent="-115888" algn="l">
                        <a:spcBef>
                          <a:spcPts val="0"/>
                        </a:spcBef>
                        <a:spcAft>
                          <a:spcPts val="0"/>
                        </a:spcAft>
                      </a:pPr>
                      <a:r>
                        <a:rPr lang="en-US" sz="1600" dirty="0">
                          <a:latin typeface="Times New Roman"/>
                          <a:ea typeface="Times New Roman"/>
                        </a:rPr>
                        <a:t>-large numbers of trees being   removed</a:t>
                      </a:r>
                    </a:p>
                    <a:p>
                      <a:pPr marL="0" marR="0" algn="l">
                        <a:spcBef>
                          <a:spcPts val="0"/>
                        </a:spcBef>
                        <a:spcAft>
                          <a:spcPts val="0"/>
                        </a:spcAft>
                      </a:pPr>
                      <a:r>
                        <a:rPr lang="en-US" sz="1600" dirty="0">
                          <a:latin typeface="Times New Roman"/>
                          <a:ea typeface="Times New Roman"/>
                        </a:rPr>
                        <a:t>- wildlife disturbance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indent="-115888" algn="l">
                        <a:spcBef>
                          <a:spcPts val="0"/>
                        </a:spcBef>
                        <a:spcAft>
                          <a:spcPts val="0"/>
                        </a:spcAft>
                      </a:pPr>
                      <a:r>
                        <a:rPr lang="en-US" sz="1600" dirty="0">
                          <a:latin typeface="Times New Roman"/>
                          <a:ea typeface="Times New Roman"/>
                        </a:rPr>
                        <a:t>-Avoid forest areas while selecting route</a:t>
                      </a:r>
                    </a:p>
                    <a:p>
                      <a:pPr marL="115888" marR="0" indent="-115888" algn="l">
                        <a:spcBef>
                          <a:spcPts val="0"/>
                        </a:spcBef>
                        <a:spcAft>
                          <a:spcPts val="0"/>
                        </a:spcAft>
                      </a:pPr>
                      <a:r>
                        <a:rPr lang="en-US" sz="1600" dirty="0">
                          <a:latin typeface="Times New Roman"/>
                          <a:ea typeface="Times New Roman"/>
                        </a:rPr>
                        <a:t>-Strengthen and support Community Forest User Groups (CFUGs)</a:t>
                      </a:r>
                    </a:p>
                    <a:p>
                      <a:pPr marL="115888" marR="0" indent="-115888" algn="l">
                        <a:spcBef>
                          <a:spcPts val="0"/>
                        </a:spcBef>
                        <a:spcAft>
                          <a:spcPts val="0"/>
                        </a:spcAft>
                      </a:pPr>
                      <a:r>
                        <a:rPr lang="en-US" sz="1600" dirty="0">
                          <a:latin typeface="Times New Roman"/>
                          <a:ea typeface="Times New Roman"/>
                        </a:rPr>
                        <a:t>-Afforestation in nearby degraded area/protect the affected forest</a:t>
                      </a:r>
                    </a:p>
                    <a:p>
                      <a:pPr marL="115888" marR="0" indent="-115888" algn="l">
                        <a:spcBef>
                          <a:spcPts val="0"/>
                        </a:spcBef>
                        <a:spcAft>
                          <a:spcPts val="0"/>
                        </a:spcAft>
                      </a:pPr>
                      <a:r>
                        <a:rPr lang="en-US" sz="1600" dirty="0">
                          <a:latin typeface="Times New Roman"/>
                          <a:ea typeface="Times New Roman"/>
                        </a:rPr>
                        <a:t>-Replant wherever trees have been cut down and wherever land is available, using the same species as possible and </a:t>
                      </a:r>
                    </a:p>
                    <a:p>
                      <a:pPr marL="115888" marR="0" indent="-115888" algn="l">
                        <a:spcBef>
                          <a:spcPts val="0"/>
                        </a:spcBef>
                        <a:spcAft>
                          <a:spcPts val="0"/>
                        </a:spcAft>
                      </a:pPr>
                      <a:r>
                        <a:rPr lang="en-US" sz="1600" dirty="0">
                          <a:latin typeface="Times New Roman"/>
                          <a:ea typeface="Times New Roman"/>
                        </a:rPr>
                        <a:t>-Avoid damage to wildlife habitats, habitats recreated on marginal roadside land and prohibit hunting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16000">
                <a:tc>
                  <a:txBody>
                    <a:bodyPr/>
                    <a:lstStyle/>
                    <a:p>
                      <a:pPr marL="0" marR="0" algn="l">
                        <a:spcBef>
                          <a:spcPts val="0"/>
                        </a:spcBef>
                        <a:spcAft>
                          <a:spcPts val="0"/>
                        </a:spcAft>
                      </a:pPr>
                      <a:endParaRPr lang="en-US" sz="1600" dirty="0">
                        <a:latin typeface="Times New Roman"/>
                        <a:ea typeface="Times New Roman"/>
                      </a:endParaRPr>
                    </a:p>
                    <a:p>
                      <a:pPr marL="0" marR="0" algn="l">
                        <a:spcBef>
                          <a:spcPts val="0"/>
                        </a:spcBef>
                        <a:spcAft>
                          <a:spcPts val="0"/>
                        </a:spcAft>
                      </a:pPr>
                      <a:endParaRPr lang="en-US" sz="1600" dirty="0">
                        <a:latin typeface="Times New Roman"/>
                        <a:ea typeface="Times New Roman"/>
                      </a:endParaRPr>
                    </a:p>
                    <a:p>
                      <a:pPr marL="0" marR="0" algn="l">
                        <a:spcBef>
                          <a:spcPts val="0"/>
                        </a:spcBef>
                        <a:spcAft>
                          <a:spcPts val="0"/>
                        </a:spcAft>
                      </a:pPr>
                      <a:r>
                        <a:rPr lang="en-US" sz="1600" dirty="0">
                          <a:latin typeface="Times New Roman"/>
                          <a:ea typeface="Times New Roman"/>
                        </a:rPr>
                        <a:t>Quarries and borrow pits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4625" marR="0" indent="-174625" algn="l">
                        <a:spcBef>
                          <a:spcPts val="0"/>
                        </a:spcBef>
                        <a:spcAft>
                          <a:spcPts val="0"/>
                        </a:spcAft>
                      </a:pPr>
                      <a:r>
                        <a:rPr lang="en-US" sz="1600" dirty="0">
                          <a:latin typeface="Times New Roman"/>
                          <a:ea typeface="Times New Roman"/>
                        </a:rPr>
                        <a:t>- pollution and disturbance from quarry operations</a:t>
                      </a:r>
                    </a:p>
                    <a:p>
                      <a:pPr marL="174625" marR="0" indent="-174625" algn="l">
                        <a:spcBef>
                          <a:spcPts val="0"/>
                        </a:spcBef>
                        <a:spcAft>
                          <a:spcPts val="0"/>
                        </a:spcAft>
                      </a:pPr>
                      <a:r>
                        <a:rPr lang="en-US" sz="1600" dirty="0">
                          <a:latin typeface="Times New Roman"/>
                          <a:ea typeface="Times New Roman"/>
                        </a:rPr>
                        <a:t>- safety risks from borrow pits and abandoned quarries</a:t>
                      </a:r>
                    </a:p>
                    <a:p>
                      <a:pPr marL="174625" marR="0" indent="-174625" algn="l">
                        <a:spcBef>
                          <a:spcPts val="0"/>
                        </a:spcBef>
                        <a:spcAft>
                          <a:spcPts val="0"/>
                        </a:spcAft>
                      </a:pPr>
                      <a:r>
                        <a:rPr lang="en-US" sz="1600" dirty="0">
                          <a:latin typeface="Times New Roman"/>
                          <a:ea typeface="Times New Roman"/>
                        </a:rPr>
                        <a:t>- land seriously disturbed or lost from production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indent="-115888" algn="l">
                        <a:spcBef>
                          <a:spcPts val="0"/>
                        </a:spcBef>
                        <a:spcAft>
                          <a:spcPts val="0"/>
                        </a:spcAft>
                      </a:pPr>
                      <a:r>
                        <a:rPr lang="en-US" sz="1600" dirty="0">
                          <a:latin typeface="Times New Roman"/>
                          <a:ea typeface="Times New Roman"/>
                        </a:rPr>
                        <a:t>-Site away from settlements</a:t>
                      </a:r>
                    </a:p>
                    <a:p>
                      <a:pPr marL="115888" marR="0" indent="-115888" algn="l">
                        <a:spcBef>
                          <a:spcPts val="0"/>
                        </a:spcBef>
                        <a:spcAft>
                          <a:spcPts val="0"/>
                        </a:spcAft>
                      </a:pPr>
                      <a:r>
                        <a:rPr lang="en-US" sz="1600" dirty="0">
                          <a:latin typeface="Times New Roman"/>
                          <a:ea typeface="Times New Roman"/>
                        </a:rPr>
                        <a:t>-Quarries made safe by re-grading slopes and installing -structures as necessary</a:t>
                      </a:r>
                    </a:p>
                    <a:p>
                      <a:pPr marL="115888" marR="0" indent="-115888" algn="l">
                        <a:spcBef>
                          <a:spcPts val="0"/>
                        </a:spcBef>
                        <a:spcAft>
                          <a:spcPts val="0"/>
                        </a:spcAft>
                      </a:pPr>
                      <a:r>
                        <a:rPr lang="en-US" sz="1600" dirty="0">
                          <a:latin typeface="Times New Roman"/>
                          <a:ea typeface="Times New Roman"/>
                        </a:rPr>
                        <a:t>-Quarry and burrow areas rehabilitated to productive plantations using bioengineering techniques.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6343">
                <a:tc>
                  <a:txBody>
                    <a:bodyPr/>
                    <a:lstStyle/>
                    <a:p>
                      <a:pPr marL="0" marR="0" algn="l">
                        <a:spcBef>
                          <a:spcPts val="0"/>
                        </a:spcBef>
                        <a:spcAft>
                          <a:spcPts val="0"/>
                        </a:spcAft>
                      </a:pPr>
                      <a:endParaRPr lang="en-US" sz="1600" dirty="0">
                        <a:latin typeface="Times New Roman"/>
                        <a:ea typeface="Times New Roman"/>
                      </a:endParaRPr>
                    </a:p>
                    <a:p>
                      <a:pPr marL="0" marR="0" algn="l">
                        <a:spcBef>
                          <a:spcPts val="0"/>
                        </a:spcBef>
                        <a:spcAft>
                          <a:spcPts val="0"/>
                        </a:spcAft>
                      </a:pPr>
                      <a:r>
                        <a:rPr lang="en-US" sz="1600" dirty="0">
                          <a:latin typeface="Times New Roman"/>
                          <a:ea typeface="Times New Roman"/>
                        </a:rPr>
                        <a:t>Community Infrastructures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a:latin typeface="Times New Roman"/>
                          <a:ea typeface="Times New Roman"/>
                        </a:rPr>
                        <a:t>- disruption to irrigation canal, water, supply lines, trail and bridges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indent="-115888" algn="l">
                        <a:spcBef>
                          <a:spcPts val="0"/>
                        </a:spcBef>
                        <a:spcAft>
                          <a:spcPts val="0"/>
                        </a:spcAft>
                      </a:pPr>
                      <a:r>
                        <a:rPr lang="en-US" sz="1600" dirty="0">
                          <a:latin typeface="Times New Roman"/>
                          <a:ea typeface="Times New Roman"/>
                        </a:rPr>
                        <a:t>-Measures to resolve these problems incorporated into project works </a:t>
                      </a:r>
                    </a:p>
                    <a:p>
                      <a:pPr marL="115888" marR="0" indent="-115888" algn="l">
                        <a:spcBef>
                          <a:spcPts val="0"/>
                        </a:spcBef>
                        <a:spcAft>
                          <a:spcPts val="0"/>
                        </a:spcAft>
                      </a:pPr>
                      <a:r>
                        <a:rPr lang="en-US" sz="1600" dirty="0">
                          <a:latin typeface="Times New Roman"/>
                          <a:ea typeface="Times New Roman"/>
                        </a:rPr>
                        <a:t>-Inventory of affected infrastructures</a:t>
                      </a:r>
                    </a:p>
                    <a:p>
                      <a:pPr marL="115888" marR="0" indent="-115888" algn="l">
                        <a:spcBef>
                          <a:spcPts val="0"/>
                        </a:spcBef>
                        <a:spcAft>
                          <a:spcPts val="0"/>
                        </a:spcAft>
                      </a:pPr>
                      <a:r>
                        <a:rPr lang="en-US" sz="1600" dirty="0">
                          <a:latin typeface="Times New Roman"/>
                          <a:ea typeface="Times New Roman"/>
                        </a:rPr>
                        <a:t>-Relocate affected infrastructure facilities and compensate for relocation cost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Title 1"/>
          <p:cNvSpPr txBox="1">
            <a:spLocks/>
          </p:cNvSpPr>
          <p:nvPr/>
        </p:nvSpPr>
        <p:spPr>
          <a:xfrm>
            <a:off x="990601" y="482600"/>
            <a:ext cx="5714999" cy="508000"/>
          </a:xfrm>
          <a:prstGeom prst="rect">
            <a:avLst/>
          </a:prstGeom>
        </p:spPr>
        <p:txBody>
          <a:bodyPr vert="horz" lIns="91440" tIns="45720" rIns="91440" bIns="45720" rtlCol="0" anchor="ctr">
            <a:normAutofit/>
          </a:bodyPr>
          <a:lstStyle/>
          <a:p>
            <a:pPr lvl="0">
              <a:spcBef>
                <a:spcPct val="0"/>
              </a:spcBef>
            </a:pPr>
            <a:r>
              <a:rPr lang="en-US" sz="2400" dirty="0" err="1"/>
              <a:t>Contd</a:t>
            </a:r>
            <a:r>
              <a:rPr lang="en-US" sz="2400" dirty="0"/>
              <a:t>…………..</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VWRMP111\Desktop\animated-nepal-flag-image-0007.gif"/>
          <p:cNvPicPr>
            <a:picLocks noChangeAspect="1" noChangeArrowheads="1" noCrop="1"/>
          </p:cNvPicPr>
          <p:nvPr/>
        </p:nvPicPr>
        <p:blipFill>
          <a:blip r:embed="rId2"/>
          <a:srcRect/>
          <a:stretch>
            <a:fillRect/>
          </a:stretch>
        </p:blipFill>
        <p:spPr bwMode="auto">
          <a:xfrm>
            <a:off x="76202" y="76200"/>
            <a:ext cx="686782" cy="838200"/>
          </a:xfrm>
          <a:prstGeom prst="rect">
            <a:avLst/>
          </a:prstGeom>
          <a:noFill/>
        </p:spPr>
      </p:pic>
      <p:pic>
        <p:nvPicPr>
          <p:cNvPr id="5" name="Picture 3" descr="C:\Users\RVWRMP111\Desktop\715px-Emblem_of_Nepal.svg.png"/>
          <p:cNvPicPr>
            <a:picLocks noChangeAspect="1" noChangeArrowheads="1"/>
          </p:cNvPicPr>
          <p:nvPr/>
        </p:nvPicPr>
        <p:blipFill>
          <a:blip r:embed="rId3" cstate="print"/>
          <a:srcRect/>
          <a:stretch>
            <a:fillRect/>
          </a:stretch>
        </p:blipFill>
        <p:spPr bwMode="auto">
          <a:xfrm>
            <a:off x="8153400" y="70871"/>
            <a:ext cx="914400" cy="767329"/>
          </a:xfrm>
          <a:prstGeom prst="rect">
            <a:avLst/>
          </a:prstGeom>
          <a:noFill/>
        </p:spPr>
      </p:pic>
      <p:graphicFrame>
        <p:nvGraphicFramePr>
          <p:cNvPr id="6" name="Table 5"/>
          <p:cNvGraphicFramePr>
            <a:graphicFrameLocks noGrp="1"/>
          </p:cNvGraphicFramePr>
          <p:nvPr/>
        </p:nvGraphicFramePr>
        <p:xfrm>
          <a:off x="228600" y="1676400"/>
          <a:ext cx="8610600" cy="4876800"/>
        </p:xfrm>
        <a:graphic>
          <a:graphicData uri="http://schemas.openxmlformats.org/drawingml/2006/table">
            <a:tbl>
              <a:tblPr/>
              <a:tblGrid>
                <a:gridCol w="1182912">
                  <a:extLst>
                    <a:ext uri="{9D8B030D-6E8A-4147-A177-3AD203B41FA5}">
                      <a16:colId xmlns:a16="http://schemas.microsoft.com/office/drawing/2014/main" val="20000"/>
                    </a:ext>
                  </a:extLst>
                </a:gridCol>
                <a:gridCol w="2627088">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677718">
                <a:tc>
                  <a:txBody>
                    <a:bodyPr/>
                    <a:lstStyle/>
                    <a:p>
                      <a:pPr marL="0" marR="0">
                        <a:spcBef>
                          <a:spcPts val="0"/>
                        </a:spcBef>
                        <a:spcAft>
                          <a:spcPts val="0"/>
                        </a:spcAft>
                      </a:pPr>
                      <a:endParaRPr lang="en-US" sz="1600" dirty="0">
                        <a:latin typeface="Times New Roman"/>
                        <a:ea typeface="Times New Roman"/>
                      </a:endParaRPr>
                    </a:p>
                    <a:p>
                      <a:pPr marL="0" marR="0">
                        <a:spcBef>
                          <a:spcPts val="0"/>
                        </a:spcBef>
                        <a:spcAft>
                          <a:spcPts val="0"/>
                        </a:spcAft>
                      </a:pPr>
                      <a:endParaRPr lang="en-US" sz="1600" dirty="0">
                        <a:latin typeface="Times New Roman"/>
                        <a:ea typeface="Times New Roman"/>
                      </a:endParaRPr>
                    </a:p>
                    <a:p>
                      <a:pPr marL="0" marR="0">
                        <a:spcBef>
                          <a:spcPts val="0"/>
                        </a:spcBef>
                        <a:spcAft>
                          <a:spcPts val="0"/>
                        </a:spcAft>
                      </a:pPr>
                      <a:r>
                        <a:rPr lang="en-US" sz="1600" dirty="0">
                          <a:latin typeface="Times New Roman"/>
                          <a:ea typeface="Times New Roman"/>
                        </a:rPr>
                        <a:t>Dust and noise</a:t>
                      </a:r>
                    </a:p>
                  </a:txBody>
                  <a:tcPr marL="59595" marR="59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indent="-115888">
                        <a:spcBef>
                          <a:spcPts val="0"/>
                        </a:spcBef>
                        <a:spcAft>
                          <a:spcPts val="0"/>
                        </a:spcAft>
                      </a:pPr>
                      <a:r>
                        <a:rPr lang="en-US" sz="1600" dirty="0">
                          <a:latin typeface="Times New Roman"/>
                          <a:ea typeface="Times New Roman"/>
                        </a:rPr>
                        <a:t>-dust generated from construction works or by traffic.</a:t>
                      </a:r>
                    </a:p>
                    <a:p>
                      <a:pPr marL="115888" marR="0" indent="-115888">
                        <a:spcBef>
                          <a:spcPts val="0"/>
                        </a:spcBef>
                        <a:spcAft>
                          <a:spcPts val="0"/>
                        </a:spcAft>
                      </a:pPr>
                      <a:r>
                        <a:rPr lang="en-US" sz="1600" dirty="0">
                          <a:latin typeface="Times New Roman"/>
                          <a:ea typeface="Times New Roman"/>
                        </a:rPr>
                        <a:t>-dust from earthen road</a:t>
                      </a:r>
                    </a:p>
                  </a:txBody>
                  <a:tcPr marL="59595" marR="59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Times New Roman"/>
                        </a:rPr>
                        <a:t>-Speed controlled by speed bumps. If water is available, the road surface can be sprayed on a frequent schedule</a:t>
                      </a:r>
                    </a:p>
                    <a:p>
                      <a:pPr marL="0" marR="0">
                        <a:spcBef>
                          <a:spcPts val="0"/>
                        </a:spcBef>
                        <a:spcAft>
                          <a:spcPts val="0"/>
                        </a:spcAft>
                      </a:pPr>
                      <a:r>
                        <a:rPr lang="en-US" sz="1600" dirty="0">
                          <a:latin typeface="Times New Roman"/>
                          <a:ea typeface="Times New Roman"/>
                        </a:rPr>
                        <a:t>-Permanent speed bumps installed in villages and bazaars to reduce traffic speeds in inhabited areas.</a:t>
                      </a:r>
                    </a:p>
                    <a:p>
                      <a:pPr marL="0" marR="0">
                        <a:spcBef>
                          <a:spcPts val="0"/>
                        </a:spcBef>
                        <a:spcAft>
                          <a:spcPts val="0"/>
                        </a:spcAft>
                      </a:pPr>
                      <a:r>
                        <a:rPr lang="en-US" sz="1600" dirty="0">
                          <a:latin typeface="Times New Roman"/>
                          <a:ea typeface="Times New Roman"/>
                        </a:rPr>
                        <a:t>-Bitumen surface constructed in bazaars with speed controls</a:t>
                      </a:r>
                    </a:p>
                    <a:p>
                      <a:pPr marL="0" marR="0">
                        <a:spcBef>
                          <a:spcPts val="0"/>
                        </a:spcBef>
                        <a:spcAft>
                          <a:spcPts val="0"/>
                        </a:spcAft>
                      </a:pPr>
                      <a:r>
                        <a:rPr lang="en-US" sz="1600" dirty="0">
                          <a:latin typeface="Times New Roman"/>
                          <a:ea typeface="Times New Roman"/>
                        </a:rPr>
                        <a:t>-Planting roadside vegetation</a:t>
                      </a:r>
                    </a:p>
                  </a:txBody>
                  <a:tcPr marL="59595" marR="59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43749">
                <a:tc>
                  <a:txBody>
                    <a:bodyPr/>
                    <a:lstStyle/>
                    <a:p>
                      <a:pPr marL="0" marR="0">
                        <a:spcBef>
                          <a:spcPts val="0"/>
                        </a:spcBef>
                        <a:spcAft>
                          <a:spcPts val="0"/>
                        </a:spcAft>
                      </a:pPr>
                      <a:endParaRPr lang="en-US" sz="1600" dirty="0">
                        <a:latin typeface="Times New Roman"/>
                        <a:ea typeface="Times New Roman"/>
                      </a:endParaRPr>
                    </a:p>
                    <a:p>
                      <a:pPr marL="0" marR="0">
                        <a:spcBef>
                          <a:spcPts val="0"/>
                        </a:spcBef>
                        <a:spcAft>
                          <a:spcPts val="0"/>
                        </a:spcAft>
                      </a:pPr>
                      <a:endParaRPr lang="en-US" sz="1600" dirty="0">
                        <a:latin typeface="Times New Roman"/>
                        <a:ea typeface="Times New Roman"/>
                      </a:endParaRPr>
                    </a:p>
                    <a:p>
                      <a:pPr marL="0" marR="0">
                        <a:spcBef>
                          <a:spcPts val="0"/>
                        </a:spcBef>
                        <a:spcAft>
                          <a:spcPts val="0"/>
                        </a:spcAft>
                      </a:pPr>
                      <a:r>
                        <a:rPr lang="en-US" sz="1600" dirty="0">
                          <a:latin typeface="Times New Roman"/>
                          <a:ea typeface="Times New Roman"/>
                        </a:rPr>
                        <a:t>Social and cultural issues</a:t>
                      </a:r>
                    </a:p>
                  </a:txBody>
                  <a:tcPr marL="59595" marR="59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indent="-115888">
                        <a:spcBef>
                          <a:spcPts val="0"/>
                        </a:spcBef>
                        <a:spcAft>
                          <a:spcPts val="0"/>
                        </a:spcAft>
                      </a:pPr>
                      <a:r>
                        <a:rPr lang="en-US" sz="1600" dirty="0">
                          <a:latin typeface="Times New Roman"/>
                          <a:ea typeface="Times New Roman"/>
                        </a:rPr>
                        <a:t>-degradation or loss of local worship sites, or graveyard/ burial ground</a:t>
                      </a:r>
                    </a:p>
                    <a:p>
                      <a:pPr marL="115888" marR="0" indent="-115888">
                        <a:spcBef>
                          <a:spcPts val="0"/>
                        </a:spcBef>
                        <a:spcAft>
                          <a:spcPts val="0"/>
                        </a:spcAft>
                      </a:pPr>
                      <a:r>
                        <a:rPr lang="en-US" sz="1600" dirty="0">
                          <a:latin typeface="Times New Roman"/>
                          <a:ea typeface="Times New Roman"/>
                        </a:rPr>
                        <a:t>-loss or degradation of private houses and agricultural land</a:t>
                      </a:r>
                    </a:p>
                    <a:p>
                      <a:pPr marL="115888" marR="0" indent="-115888">
                        <a:spcBef>
                          <a:spcPts val="0"/>
                        </a:spcBef>
                        <a:spcAft>
                          <a:spcPts val="0"/>
                        </a:spcAft>
                      </a:pPr>
                      <a:r>
                        <a:rPr lang="en-US" sz="1600" dirty="0">
                          <a:latin typeface="Times New Roman"/>
                          <a:ea typeface="Times New Roman"/>
                        </a:rPr>
                        <a:t>-project work excluding local people</a:t>
                      </a:r>
                    </a:p>
                  </a:txBody>
                  <a:tcPr marL="59595" marR="59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latin typeface="Times New Roman"/>
                        <a:ea typeface="Times New Roman"/>
                      </a:endParaRPr>
                    </a:p>
                    <a:p>
                      <a:pPr marL="0" marR="0">
                        <a:spcBef>
                          <a:spcPts val="0"/>
                        </a:spcBef>
                        <a:spcAft>
                          <a:spcPts val="0"/>
                        </a:spcAft>
                      </a:pPr>
                      <a:r>
                        <a:rPr lang="en-US" sz="1600" dirty="0">
                          <a:latin typeface="Times New Roman"/>
                          <a:ea typeface="Times New Roman"/>
                        </a:rPr>
                        <a:t>-Avoid during centre line fixing, </a:t>
                      </a:r>
                    </a:p>
                    <a:p>
                      <a:pPr marL="0" marR="0">
                        <a:spcBef>
                          <a:spcPts val="0"/>
                        </a:spcBef>
                        <a:spcAft>
                          <a:spcPts val="0"/>
                        </a:spcAft>
                      </a:pPr>
                      <a:r>
                        <a:rPr lang="en-US" sz="1600" dirty="0">
                          <a:latin typeface="Times New Roman"/>
                          <a:ea typeface="Times New Roman"/>
                        </a:rPr>
                        <a:t>-Facilitate local consultation for a justifiable and agreeable negotiation, pay compensation</a:t>
                      </a:r>
                    </a:p>
                    <a:p>
                      <a:pPr marL="0" marR="0">
                        <a:spcBef>
                          <a:spcPts val="0"/>
                        </a:spcBef>
                        <a:spcAft>
                          <a:spcPts val="0"/>
                        </a:spcAft>
                      </a:pPr>
                      <a:r>
                        <a:rPr lang="en-US" sz="1600" dirty="0">
                          <a:latin typeface="Times New Roman"/>
                          <a:ea typeface="Times New Roman"/>
                        </a:rPr>
                        <a:t>-Designs incorporate methods within the skills of local people</a:t>
                      </a:r>
                    </a:p>
                    <a:p>
                      <a:pPr marL="0" marR="0">
                        <a:spcBef>
                          <a:spcPts val="0"/>
                        </a:spcBef>
                        <a:spcAft>
                          <a:spcPts val="0"/>
                        </a:spcAft>
                      </a:pPr>
                      <a:r>
                        <a:rPr lang="en-US" sz="1600" dirty="0">
                          <a:latin typeface="Times New Roman"/>
                          <a:ea typeface="Times New Roman"/>
                        </a:rPr>
                        <a:t>-Use local labor wherever possible, training to local people</a:t>
                      </a:r>
                    </a:p>
                  </a:txBody>
                  <a:tcPr marL="59595" marR="59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74907">
                <a:tc>
                  <a:txBody>
                    <a:bodyPr/>
                    <a:lstStyle/>
                    <a:p>
                      <a:pPr marL="0" marR="0">
                        <a:spcBef>
                          <a:spcPts val="0"/>
                        </a:spcBef>
                        <a:spcAft>
                          <a:spcPts val="0"/>
                        </a:spcAft>
                      </a:pPr>
                      <a:endParaRPr lang="en-US" sz="1600">
                        <a:latin typeface="Times New Roman"/>
                        <a:ea typeface="Times New Roman"/>
                      </a:endParaRPr>
                    </a:p>
                  </a:txBody>
                  <a:tcPr marL="59595" marR="59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indent="-115888">
                        <a:spcBef>
                          <a:spcPts val="0"/>
                        </a:spcBef>
                        <a:spcAft>
                          <a:spcPts val="0"/>
                        </a:spcAft>
                      </a:pPr>
                      <a:r>
                        <a:rPr lang="en-US" sz="1600" dirty="0">
                          <a:latin typeface="Times New Roman"/>
                          <a:ea typeface="Times New Roman"/>
                        </a:rPr>
                        <a:t>-pollution from work and labor camps</a:t>
                      </a:r>
                    </a:p>
                    <a:p>
                      <a:pPr marL="115888" marR="0" indent="-115888">
                        <a:spcBef>
                          <a:spcPts val="0"/>
                        </a:spcBef>
                        <a:spcAft>
                          <a:spcPts val="0"/>
                        </a:spcAft>
                      </a:pPr>
                      <a:r>
                        <a:rPr lang="en-US" sz="1600" dirty="0">
                          <a:latin typeface="Times New Roman"/>
                          <a:ea typeface="Times New Roman"/>
                        </a:rPr>
                        <a:t>-cutting trees for fire hood</a:t>
                      </a:r>
                    </a:p>
                    <a:p>
                      <a:pPr marL="115888" marR="0" indent="-115888">
                        <a:spcBef>
                          <a:spcPts val="0"/>
                        </a:spcBef>
                        <a:spcAft>
                          <a:spcPts val="0"/>
                        </a:spcAft>
                      </a:pPr>
                      <a:r>
                        <a:rPr lang="en-US" sz="1600" dirty="0">
                          <a:latin typeface="Times New Roman"/>
                          <a:ea typeface="Times New Roman"/>
                        </a:rPr>
                        <a:t>-damaged land after  construction</a:t>
                      </a:r>
                    </a:p>
                  </a:txBody>
                  <a:tcPr marL="59595" marR="59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Times New Roman"/>
                        </a:rPr>
                        <a:t>-Check that camps are not polluting neighbors from sewerage and rubbish disposal</a:t>
                      </a:r>
                    </a:p>
                    <a:p>
                      <a:pPr marL="0" marR="0">
                        <a:spcBef>
                          <a:spcPts val="0"/>
                        </a:spcBef>
                        <a:spcAft>
                          <a:spcPts val="0"/>
                        </a:spcAft>
                      </a:pPr>
                      <a:r>
                        <a:rPr lang="en-US" sz="1600" dirty="0">
                          <a:latin typeface="Times New Roman"/>
                          <a:ea typeface="Times New Roman"/>
                        </a:rPr>
                        <a:t>-Kerosene stoves and kerosene provided to labors</a:t>
                      </a:r>
                    </a:p>
                    <a:p>
                      <a:pPr marL="0" marR="0">
                        <a:spcBef>
                          <a:spcPts val="0"/>
                        </a:spcBef>
                        <a:spcAft>
                          <a:spcPts val="0"/>
                        </a:spcAft>
                      </a:pPr>
                      <a:r>
                        <a:rPr lang="en-US" sz="1600" dirty="0">
                          <a:latin typeface="Times New Roman"/>
                          <a:ea typeface="Times New Roman"/>
                        </a:rPr>
                        <a:t>-checks to ensure camp areas are fully restored, including re-top soiling and planting where necessary.</a:t>
                      </a:r>
                    </a:p>
                  </a:txBody>
                  <a:tcPr marL="59595" marR="59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Title 1"/>
          <p:cNvSpPr txBox="1">
            <a:spLocks/>
          </p:cNvSpPr>
          <p:nvPr/>
        </p:nvSpPr>
        <p:spPr>
          <a:xfrm>
            <a:off x="228600" y="1143000"/>
            <a:ext cx="5714999" cy="508000"/>
          </a:xfrm>
          <a:prstGeom prst="rect">
            <a:avLst/>
          </a:prstGeom>
        </p:spPr>
        <p:txBody>
          <a:bodyPr vert="horz" lIns="91440" tIns="45720" rIns="91440" bIns="45720" rtlCol="0" anchor="ctr">
            <a:normAutofit/>
          </a:bodyPr>
          <a:lstStyle/>
          <a:p>
            <a:pPr lvl="0">
              <a:spcBef>
                <a:spcPct val="0"/>
              </a:spcBef>
            </a:pPr>
            <a:r>
              <a:rPr lang="en-US" sz="2400" dirty="0" err="1"/>
              <a:t>Contd</a:t>
            </a:r>
            <a:r>
              <a:rPr lang="en-US" sz="2400" dirty="0"/>
              <a:t>…………..</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Draught</a:t>
            </a:r>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304800" y="1000124"/>
            <a:ext cx="8534399" cy="5476875"/>
          </a:xfrm>
          <a:prstGeom prst="rect">
            <a:avLst/>
          </a:prstGeom>
          <a:noFill/>
          <a:ln w="9525">
            <a:noFill/>
            <a:miter lim="800000"/>
            <a:headEnd/>
            <a:tailEnd/>
          </a:ln>
        </p:spPr>
      </p:pic>
    </p:spTree>
    <p:extLst>
      <p:ext uri="{BB962C8B-B14F-4D97-AF65-F5344CB8AC3E}">
        <p14:creationId xmlns:p14="http://schemas.microsoft.com/office/powerpoint/2010/main" val="3942430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VWRMP111\Desktop\animated-nepal-flag-image-0007.gif"/>
          <p:cNvPicPr>
            <a:picLocks noChangeAspect="1" noChangeArrowheads="1" noCrop="1"/>
          </p:cNvPicPr>
          <p:nvPr/>
        </p:nvPicPr>
        <p:blipFill>
          <a:blip r:embed="rId2"/>
          <a:srcRect/>
          <a:stretch>
            <a:fillRect/>
          </a:stretch>
        </p:blipFill>
        <p:spPr bwMode="auto">
          <a:xfrm>
            <a:off x="76202" y="76200"/>
            <a:ext cx="686782" cy="838200"/>
          </a:xfrm>
          <a:prstGeom prst="rect">
            <a:avLst/>
          </a:prstGeom>
          <a:noFill/>
        </p:spPr>
      </p:pic>
      <p:pic>
        <p:nvPicPr>
          <p:cNvPr id="5" name="Picture 3" descr="C:\Users\RVWRMP111\Desktop\715px-Emblem_of_Nepal.svg.png"/>
          <p:cNvPicPr>
            <a:picLocks noChangeAspect="1" noChangeArrowheads="1"/>
          </p:cNvPicPr>
          <p:nvPr/>
        </p:nvPicPr>
        <p:blipFill>
          <a:blip r:embed="rId3" cstate="print"/>
          <a:srcRect/>
          <a:stretch>
            <a:fillRect/>
          </a:stretch>
        </p:blipFill>
        <p:spPr bwMode="auto">
          <a:xfrm>
            <a:off x="8153400" y="70871"/>
            <a:ext cx="914400" cy="767329"/>
          </a:xfrm>
          <a:prstGeom prst="rect">
            <a:avLst/>
          </a:prstGeom>
          <a:noFill/>
        </p:spPr>
      </p:pic>
      <p:sp>
        <p:nvSpPr>
          <p:cNvPr id="6" name="Rectangle 2"/>
          <p:cNvSpPr txBox="1">
            <a:spLocks noChangeArrowheads="1"/>
          </p:cNvSpPr>
          <p:nvPr/>
        </p:nvSpPr>
        <p:spPr>
          <a:xfrm>
            <a:off x="457200" y="1066800"/>
            <a:ext cx="8229600" cy="1143000"/>
          </a:xfrm>
          <a:prstGeom prst="rect">
            <a:avLst/>
          </a:prstGeom>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baseline="0" noProof="0">
                <a:ln>
                  <a:noFill/>
                </a:ln>
                <a:solidFill>
                  <a:schemeClr val="lt1"/>
                </a:solidFill>
                <a:effectLst/>
                <a:uLnTx/>
                <a:uFillTx/>
                <a:latin typeface="+mn-lt"/>
                <a:ea typeface="+mn-ea"/>
                <a:cs typeface="+mn-cs"/>
              </a:rPr>
              <a:t>Why are Result &amp; Impact Indicators Needed?</a:t>
            </a:r>
            <a:endParaRPr kumimoji="0" lang="en-GB" sz="28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Text Box 3"/>
          <p:cNvSpPr txBox="1">
            <a:spLocks noChangeArrowheads="1"/>
          </p:cNvSpPr>
          <p:nvPr/>
        </p:nvSpPr>
        <p:spPr bwMode="auto">
          <a:xfrm>
            <a:off x="1570438" y="2743200"/>
            <a:ext cx="5935265" cy="1079399"/>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square" lIns="90000" tIns="46800" rIns="90000" bIns="46800">
            <a:spAutoFit/>
          </a:bodyPr>
          <a:lstStyle/>
          <a:p>
            <a:pPr algn="ctr"/>
            <a:r>
              <a:rPr lang="en-GB" sz="3200" dirty="0"/>
              <a:t>To better understand the positive/negative results of road.</a:t>
            </a:r>
          </a:p>
        </p:txBody>
      </p:sp>
      <p:sp>
        <p:nvSpPr>
          <p:cNvPr id="8" name="Text Box 4"/>
          <p:cNvSpPr txBox="1">
            <a:spLocks noChangeArrowheads="1"/>
          </p:cNvSpPr>
          <p:nvPr/>
        </p:nvSpPr>
        <p:spPr bwMode="auto">
          <a:xfrm>
            <a:off x="1721645" y="4343400"/>
            <a:ext cx="5725716" cy="206428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90000" tIns="46800" rIns="90000" bIns="46800">
            <a:spAutoFit/>
          </a:bodyPr>
          <a:lstStyle/>
          <a:p>
            <a:pPr marL="457200" indent="-457200"/>
            <a:r>
              <a:rPr lang="en-GB" sz="3200" dirty="0"/>
              <a:t>The main questions are:</a:t>
            </a:r>
          </a:p>
          <a:p>
            <a:pPr marL="457200" indent="-457200">
              <a:buFontTx/>
              <a:buAutoNum type="arabicPeriod"/>
            </a:pPr>
            <a:r>
              <a:rPr lang="en-GB" sz="3200" dirty="0"/>
              <a:t>What change is needed?</a:t>
            </a:r>
          </a:p>
          <a:p>
            <a:pPr marL="457200" indent="-457200">
              <a:buFontTx/>
              <a:buAutoNum type="arabicPeriod"/>
            </a:pPr>
            <a:r>
              <a:rPr lang="en-GB" sz="3200" dirty="0"/>
              <a:t>For whom?</a:t>
            </a:r>
          </a:p>
          <a:p>
            <a:pPr marL="457200" indent="-457200">
              <a:buFontTx/>
              <a:buAutoNum type="arabicPeriod"/>
            </a:pPr>
            <a:r>
              <a:rPr lang="en-GB" sz="3200" dirty="0"/>
              <a:t>How to measure this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a:xfrm>
            <a:off x="838200" y="527050"/>
            <a:ext cx="6787755" cy="692150"/>
          </a:xfrm>
        </p:spPr>
        <p:txBody>
          <a:bodyPr>
            <a:normAutofit fontScale="90000"/>
          </a:bodyPr>
          <a:lstStyle/>
          <a:p>
            <a:r>
              <a:rPr lang="en-GB" dirty="0"/>
              <a:t>Common Indicator of Success</a:t>
            </a:r>
          </a:p>
        </p:txBody>
      </p:sp>
      <p:sp>
        <p:nvSpPr>
          <p:cNvPr id="709636" name="Text Box 4"/>
          <p:cNvSpPr txBox="1">
            <a:spLocks noChangeArrowheads="1"/>
          </p:cNvSpPr>
          <p:nvPr/>
        </p:nvSpPr>
        <p:spPr bwMode="auto">
          <a:xfrm>
            <a:off x="2313385" y="1077916"/>
            <a:ext cx="1726407" cy="371513"/>
          </a:xfrm>
          <a:prstGeom prst="rect">
            <a:avLst/>
          </a:prstGeom>
          <a:noFill/>
          <a:ln w="9525" algn="ctr">
            <a:noFill/>
            <a:miter lim="800000"/>
            <a:headEnd/>
            <a:tailEnd/>
          </a:ln>
          <a:effectLst/>
        </p:spPr>
        <p:txBody>
          <a:bodyPr lIns="90000" tIns="46800" rIns="90000" bIns="46800">
            <a:spAutoFit/>
          </a:bodyPr>
          <a:lstStyle/>
          <a:p>
            <a:endParaRPr lang="en-GB"/>
          </a:p>
        </p:txBody>
      </p:sp>
      <p:pic>
        <p:nvPicPr>
          <p:cNvPr id="709659" name="Picture 27" descr="marokko, a long way to go by atsjebosma"/>
          <p:cNvPicPr>
            <a:picLocks noChangeAspect="1" noChangeArrowheads="1"/>
          </p:cNvPicPr>
          <p:nvPr/>
        </p:nvPicPr>
        <p:blipFill>
          <a:blip r:embed="rId3" cstate="print"/>
          <a:srcRect/>
          <a:stretch>
            <a:fillRect/>
          </a:stretch>
        </p:blipFill>
        <p:spPr bwMode="auto">
          <a:xfrm>
            <a:off x="2857501" y="1885950"/>
            <a:ext cx="1714500" cy="1727200"/>
          </a:xfrm>
          <a:prstGeom prst="rect">
            <a:avLst/>
          </a:prstGeom>
          <a:noFill/>
        </p:spPr>
      </p:pic>
      <p:grpSp>
        <p:nvGrpSpPr>
          <p:cNvPr id="25" name="Group 24"/>
          <p:cNvGrpSpPr/>
          <p:nvPr/>
        </p:nvGrpSpPr>
        <p:grpSpPr>
          <a:xfrm>
            <a:off x="685801" y="1195389"/>
            <a:ext cx="7696200" cy="5281611"/>
            <a:chOff x="1143000" y="661988"/>
            <a:chExt cx="6858001" cy="6196015"/>
          </a:xfrm>
        </p:grpSpPr>
        <p:pic>
          <p:nvPicPr>
            <p:cNvPr id="709639" name="Picture 7" descr="Obligatory camel sign shot by Bartek Kuzia"/>
            <p:cNvPicPr>
              <a:picLocks noChangeAspect="1" noChangeArrowheads="1"/>
            </p:cNvPicPr>
            <p:nvPr/>
          </p:nvPicPr>
          <p:blipFill>
            <a:blip r:embed="rId4" cstate="print"/>
            <a:srcRect/>
            <a:stretch>
              <a:fillRect/>
            </a:stretch>
          </p:blipFill>
          <p:spPr bwMode="auto">
            <a:xfrm>
              <a:off x="2847976" y="3611565"/>
              <a:ext cx="1724025" cy="1514475"/>
            </a:xfrm>
            <a:prstGeom prst="rect">
              <a:avLst/>
            </a:prstGeom>
            <a:noFill/>
          </p:spPr>
        </p:pic>
        <p:pic>
          <p:nvPicPr>
            <p:cNvPr id="709641" name="Picture 9" descr="we know a place no cars go by orvalrochefort"/>
            <p:cNvPicPr>
              <a:picLocks noChangeAspect="1" noChangeArrowheads="1"/>
            </p:cNvPicPr>
            <p:nvPr/>
          </p:nvPicPr>
          <p:blipFill>
            <a:blip r:embed="rId5" cstate="print"/>
            <a:srcRect/>
            <a:stretch>
              <a:fillRect/>
            </a:stretch>
          </p:blipFill>
          <p:spPr bwMode="auto">
            <a:xfrm>
              <a:off x="1143001" y="5334000"/>
              <a:ext cx="1714500" cy="1524000"/>
            </a:xfrm>
            <a:prstGeom prst="rect">
              <a:avLst/>
            </a:prstGeom>
            <a:noFill/>
          </p:spPr>
        </p:pic>
        <p:pic>
          <p:nvPicPr>
            <p:cNvPr id="709643" name="Picture 11" descr="Hairpin Bends, Morocco by Notyalc Rednaxela"/>
            <p:cNvPicPr>
              <a:picLocks noChangeAspect="1" noChangeArrowheads="1"/>
            </p:cNvPicPr>
            <p:nvPr/>
          </p:nvPicPr>
          <p:blipFill>
            <a:blip r:embed="rId6" cstate="print"/>
            <a:srcRect/>
            <a:stretch>
              <a:fillRect/>
            </a:stretch>
          </p:blipFill>
          <p:spPr bwMode="auto">
            <a:xfrm>
              <a:off x="1143000" y="673100"/>
              <a:ext cx="1285875" cy="2171700"/>
            </a:xfrm>
            <a:prstGeom prst="rect">
              <a:avLst/>
            </a:prstGeom>
            <a:noFill/>
          </p:spPr>
        </p:pic>
        <p:pic>
          <p:nvPicPr>
            <p:cNvPr id="709645" name="Picture 13" descr="road to borama (Dila) by guuleed"/>
            <p:cNvPicPr>
              <a:picLocks noChangeAspect="1" noChangeArrowheads="1"/>
            </p:cNvPicPr>
            <p:nvPr/>
          </p:nvPicPr>
          <p:blipFill>
            <a:blip r:embed="rId7" cstate="print"/>
            <a:srcRect/>
            <a:stretch>
              <a:fillRect/>
            </a:stretch>
          </p:blipFill>
          <p:spPr bwMode="auto">
            <a:xfrm>
              <a:off x="1143001" y="3613150"/>
              <a:ext cx="1714500" cy="1714500"/>
            </a:xfrm>
            <a:prstGeom prst="rect">
              <a:avLst/>
            </a:prstGeom>
            <a:noFill/>
          </p:spPr>
        </p:pic>
        <p:pic>
          <p:nvPicPr>
            <p:cNvPr id="709647" name="Picture 15" descr="South African blue II by joschii"/>
            <p:cNvPicPr>
              <a:picLocks noChangeAspect="1" noChangeArrowheads="1"/>
            </p:cNvPicPr>
            <p:nvPr/>
          </p:nvPicPr>
          <p:blipFill>
            <a:blip r:embed="rId8" cstate="print"/>
            <a:srcRect/>
            <a:stretch>
              <a:fillRect/>
            </a:stretch>
          </p:blipFill>
          <p:spPr bwMode="auto">
            <a:xfrm>
              <a:off x="4572001" y="5143500"/>
              <a:ext cx="1724025" cy="1714500"/>
            </a:xfrm>
            <a:prstGeom prst="rect">
              <a:avLst/>
            </a:prstGeom>
            <a:noFill/>
          </p:spPr>
        </p:pic>
        <p:pic>
          <p:nvPicPr>
            <p:cNvPr id="709651" name="Picture 19" descr="On the road again by *Kicki*"/>
            <p:cNvPicPr>
              <a:picLocks noChangeAspect="1" noChangeArrowheads="1"/>
            </p:cNvPicPr>
            <p:nvPr/>
          </p:nvPicPr>
          <p:blipFill>
            <a:blip r:embed="rId9" cstate="print"/>
            <a:srcRect/>
            <a:stretch>
              <a:fillRect/>
            </a:stretch>
          </p:blipFill>
          <p:spPr bwMode="auto">
            <a:xfrm>
              <a:off x="6286501" y="5133978"/>
              <a:ext cx="1714500" cy="1724025"/>
            </a:xfrm>
            <a:prstGeom prst="rect">
              <a:avLst/>
            </a:prstGeom>
            <a:noFill/>
          </p:spPr>
        </p:pic>
        <p:pic>
          <p:nvPicPr>
            <p:cNvPr id="709653" name="Picture 21" descr="rotolando.verso.sud by follettomonello ®"/>
            <p:cNvPicPr>
              <a:picLocks noChangeAspect="1" noChangeArrowheads="1"/>
            </p:cNvPicPr>
            <p:nvPr/>
          </p:nvPicPr>
          <p:blipFill>
            <a:blip r:embed="rId10" cstate="print"/>
            <a:srcRect/>
            <a:stretch>
              <a:fillRect/>
            </a:stretch>
          </p:blipFill>
          <p:spPr bwMode="auto">
            <a:xfrm>
              <a:off x="1143001" y="2681291"/>
              <a:ext cx="1714500" cy="1050925"/>
            </a:xfrm>
            <a:prstGeom prst="rect">
              <a:avLst/>
            </a:prstGeom>
            <a:noFill/>
          </p:spPr>
        </p:pic>
        <p:pic>
          <p:nvPicPr>
            <p:cNvPr id="709657" name="Picture 25" descr="On the road again by Paul Watson"/>
            <p:cNvPicPr>
              <a:picLocks noChangeAspect="1" noChangeArrowheads="1"/>
            </p:cNvPicPr>
            <p:nvPr/>
          </p:nvPicPr>
          <p:blipFill>
            <a:blip r:embed="rId11" cstate="print"/>
            <a:srcRect/>
            <a:stretch>
              <a:fillRect/>
            </a:stretch>
          </p:blipFill>
          <p:spPr bwMode="auto">
            <a:xfrm>
              <a:off x="4572001" y="2857500"/>
              <a:ext cx="1428751" cy="2286000"/>
            </a:xfrm>
            <a:prstGeom prst="rect">
              <a:avLst/>
            </a:prstGeom>
            <a:noFill/>
          </p:spPr>
        </p:pic>
        <p:pic>
          <p:nvPicPr>
            <p:cNvPr id="709661" name="Picture 29" descr="DESERT ROAD by peo pea"/>
            <p:cNvPicPr>
              <a:picLocks noChangeAspect="1" noChangeArrowheads="1"/>
            </p:cNvPicPr>
            <p:nvPr/>
          </p:nvPicPr>
          <p:blipFill>
            <a:blip r:embed="rId12" cstate="print"/>
            <a:srcRect/>
            <a:stretch>
              <a:fillRect/>
            </a:stretch>
          </p:blipFill>
          <p:spPr bwMode="auto">
            <a:xfrm>
              <a:off x="2857501" y="5124450"/>
              <a:ext cx="1714500" cy="1733550"/>
            </a:xfrm>
            <a:prstGeom prst="rect">
              <a:avLst/>
            </a:prstGeom>
            <a:noFill/>
          </p:spPr>
        </p:pic>
        <p:pic>
          <p:nvPicPr>
            <p:cNvPr id="709663" name="Picture 31" descr="Dusty Roland by Neil67"/>
            <p:cNvPicPr>
              <a:picLocks noChangeAspect="1" noChangeArrowheads="1"/>
            </p:cNvPicPr>
            <p:nvPr/>
          </p:nvPicPr>
          <p:blipFill>
            <a:blip r:embed="rId13" cstate="print"/>
            <a:srcRect/>
            <a:stretch>
              <a:fillRect/>
            </a:stretch>
          </p:blipFill>
          <p:spPr bwMode="auto">
            <a:xfrm>
              <a:off x="5991226" y="3592516"/>
              <a:ext cx="2009775" cy="1552575"/>
            </a:xfrm>
            <a:prstGeom prst="rect">
              <a:avLst/>
            </a:prstGeom>
            <a:noFill/>
          </p:spPr>
        </p:pic>
        <p:pic>
          <p:nvPicPr>
            <p:cNvPr id="709667" name="Picture 35" descr="the good red road by alight"/>
            <p:cNvPicPr>
              <a:picLocks noChangeAspect="1" noChangeArrowheads="1"/>
            </p:cNvPicPr>
            <p:nvPr/>
          </p:nvPicPr>
          <p:blipFill>
            <a:blip r:embed="rId14" cstate="print"/>
            <a:srcRect/>
            <a:stretch>
              <a:fillRect/>
            </a:stretch>
          </p:blipFill>
          <p:spPr bwMode="auto">
            <a:xfrm>
              <a:off x="2405064" y="679450"/>
              <a:ext cx="2157412" cy="2000250"/>
            </a:xfrm>
            <a:prstGeom prst="rect">
              <a:avLst/>
            </a:prstGeom>
            <a:noFill/>
          </p:spPr>
        </p:pic>
        <p:pic>
          <p:nvPicPr>
            <p:cNvPr id="709669" name="Picture 37" descr="20050803-086-KigaliToRuhrengeri.jpg by mrflip"/>
            <p:cNvPicPr>
              <a:picLocks noChangeAspect="1" noChangeArrowheads="1"/>
            </p:cNvPicPr>
            <p:nvPr/>
          </p:nvPicPr>
          <p:blipFill>
            <a:blip r:embed="rId15" cstate="print"/>
            <a:srcRect/>
            <a:stretch>
              <a:fillRect/>
            </a:stretch>
          </p:blipFill>
          <p:spPr bwMode="auto">
            <a:xfrm>
              <a:off x="4562475" y="1653994"/>
              <a:ext cx="1765842" cy="1933758"/>
            </a:xfrm>
            <a:prstGeom prst="rect">
              <a:avLst/>
            </a:prstGeom>
            <a:noFill/>
          </p:spPr>
        </p:pic>
        <p:pic>
          <p:nvPicPr>
            <p:cNvPr id="709671" name="Picture 39" descr="Rwanda _DSC14096 by youngrobv (Rob &amp; Ale)"/>
            <p:cNvPicPr>
              <a:picLocks noChangeAspect="1" noChangeArrowheads="1"/>
            </p:cNvPicPr>
            <p:nvPr/>
          </p:nvPicPr>
          <p:blipFill>
            <a:blip r:embed="rId16" cstate="print"/>
            <a:srcRect/>
            <a:stretch>
              <a:fillRect/>
            </a:stretch>
          </p:blipFill>
          <p:spPr bwMode="auto">
            <a:xfrm>
              <a:off x="6321030" y="661988"/>
              <a:ext cx="1677591" cy="2944812"/>
            </a:xfrm>
            <a:prstGeom prst="rect">
              <a:avLst/>
            </a:prstGeom>
            <a:noFill/>
          </p:spPr>
        </p:pic>
        <p:pic>
          <p:nvPicPr>
            <p:cNvPr id="709673" name="Picture 41" descr="20050803-050-KigaliToRuhrengeri.jpg by mrflip"/>
            <p:cNvPicPr>
              <a:picLocks noChangeAspect="1" noChangeArrowheads="1"/>
            </p:cNvPicPr>
            <p:nvPr/>
          </p:nvPicPr>
          <p:blipFill>
            <a:blip r:embed="rId17" cstate="print"/>
            <a:srcRect/>
            <a:stretch>
              <a:fillRect/>
            </a:stretch>
          </p:blipFill>
          <p:spPr bwMode="auto">
            <a:xfrm>
              <a:off x="4562475" y="666750"/>
              <a:ext cx="1762125" cy="1028700"/>
            </a:xfrm>
            <a:prstGeom prst="rect">
              <a:avLst/>
            </a:prstGeom>
            <a:noFill/>
          </p:spPr>
        </p:pic>
        <p:sp>
          <p:nvSpPr>
            <p:cNvPr id="709675" name="WordArt 43"/>
            <p:cNvSpPr>
              <a:spLocks noChangeArrowheads="1" noChangeShapeType="1" noTextEdit="1"/>
            </p:cNvSpPr>
            <p:nvPr/>
          </p:nvSpPr>
          <p:spPr bwMode="auto">
            <a:xfrm>
              <a:off x="1800225" y="2444753"/>
              <a:ext cx="5429251" cy="214471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dirty="0" err="1">
                  <a:ln w="9525">
                    <a:round/>
                    <a:headEnd/>
                    <a:tailEnd/>
                  </a:ln>
                  <a:gradFill rotWithShape="0">
                    <a:gsLst>
                      <a:gs pos="0">
                        <a:srgbClr val="FFE701"/>
                      </a:gs>
                      <a:gs pos="100000">
                        <a:srgbClr val="FE3E02"/>
                      </a:gs>
                    </a:gsLst>
                    <a:lin ang="5400000" scaled="1"/>
                  </a:gradFill>
                  <a:latin typeface="Impact"/>
                </a:rPr>
                <a:t>Kilometres</a:t>
              </a:r>
              <a:r>
                <a:rPr lang="en-US" sz="3600" kern="10" dirty="0">
                  <a:ln w="9525">
                    <a:round/>
                    <a:headEnd/>
                    <a:tailEnd/>
                  </a:ln>
                  <a:gradFill rotWithShape="0">
                    <a:gsLst>
                      <a:gs pos="0">
                        <a:srgbClr val="FFE701"/>
                      </a:gs>
                      <a:gs pos="100000">
                        <a:srgbClr val="FE3E02"/>
                      </a:gs>
                    </a:gsLst>
                    <a:lin ang="5400000" scaled="1"/>
                  </a:gradFill>
                  <a:latin typeface="Impact"/>
                </a:rPr>
                <a:t> of Roads…</a:t>
              </a:r>
            </a:p>
          </p:txBody>
        </p:sp>
      </p:grpSp>
      <p:sp>
        <p:nvSpPr>
          <p:cNvPr id="20" name="Date Placeholder 19"/>
          <p:cNvSpPr>
            <a:spLocks noGrp="1"/>
          </p:cNvSpPr>
          <p:nvPr>
            <p:ph type="dt" sz="half" idx="10"/>
          </p:nvPr>
        </p:nvSpPr>
        <p:spPr/>
        <p:txBody>
          <a:bodyPr/>
          <a:lstStyle/>
          <a:p>
            <a:r>
              <a:rPr lang="en-US"/>
              <a:t>May 2018</a:t>
            </a:r>
          </a:p>
        </p:txBody>
      </p:sp>
      <p:sp>
        <p:nvSpPr>
          <p:cNvPr id="21" name="Slide Number Placeholder 20"/>
          <p:cNvSpPr>
            <a:spLocks noGrp="1"/>
          </p:cNvSpPr>
          <p:nvPr>
            <p:ph type="sldNum" sz="quarter" idx="12"/>
          </p:nvPr>
        </p:nvSpPr>
        <p:spPr/>
        <p:txBody>
          <a:bodyPr/>
          <a:lstStyle/>
          <a:p>
            <a:fld id="{B6F15528-21DE-4FAA-801E-634DDDAF4B2B}" type="slidenum">
              <a:rPr lang="en-US" smtClean="0"/>
              <a:pPr/>
              <a:t>24</a:t>
            </a:fld>
            <a:endParaRPr lang="en-US"/>
          </a:p>
        </p:txBody>
      </p:sp>
      <p:sp>
        <p:nvSpPr>
          <p:cNvPr id="22" name="Footer Placeholder 21"/>
          <p:cNvSpPr>
            <a:spLocks noGrp="1"/>
          </p:cNvSpPr>
          <p:nvPr>
            <p:ph type="ftr" sz="quarter" idx="11"/>
          </p:nvPr>
        </p:nvSpPr>
        <p:spPr/>
        <p:txBody>
          <a:bodyPr/>
          <a:lstStyle/>
          <a:p>
            <a:r>
              <a:rPr lang="en-US"/>
              <a:t>Road board training Surkhet</a:t>
            </a:r>
          </a:p>
        </p:txBody>
      </p:sp>
      <p:pic>
        <p:nvPicPr>
          <p:cNvPr id="23" name="Picture 2" descr="C:\Users\RVWRMP111\Desktop\animated-nepal-flag-image-0007.gif"/>
          <p:cNvPicPr>
            <a:picLocks noChangeAspect="1" noChangeArrowheads="1" noCrop="1"/>
          </p:cNvPicPr>
          <p:nvPr/>
        </p:nvPicPr>
        <p:blipFill>
          <a:blip r:embed="rId18"/>
          <a:srcRect/>
          <a:stretch>
            <a:fillRect/>
          </a:stretch>
        </p:blipFill>
        <p:spPr bwMode="auto">
          <a:xfrm>
            <a:off x="76202" y="76200"/>
            <a:ext cx="686782" cy="838200"/>
          </a:xfrm>
          <a:prstGeom prst="rect">
            <a:avLst/>
          </a:prstGeom>
          <a:noFill/>
        </p:spPr>
      </p:pic>
      <p:pic>
        <p:nvPicPr>
          <p:cNvPr id="24" name="Picture 3" descr="C:\Users\RVWRMP111\Desktop\715px-Emblem_of_Nepal.svg.png"/>
          <p:cNvPicPr>
            <a:picLocks noChangeAspect="1" noChangeArrowheads="1"/>
          </p:cNvPicPr>
          <p:nvPr/>
        </p:nvPicPr>
        <p:blipFill>
          <a:blip r:embed="rId19" cstate="print"/>
          <a:srcRect/>
          <a:stretch>
            <a:fillRect/>
          </a:stretch>
        </p:blipFill>
        <p:spPr bwMode="auto">
          <a:xfrm>
            <a:off x="8153400" y="70871"/>
            <a:ext cx="914400" cy="767329"/>
          </a:xfrm>
          <a:prstGeom prst="rect">
            <a:avLst/>
          </a:prstGeom>
          <a:noFill/>
        </p:spPr>
      </p:pic>
    </p:spTree>
    <p:extLst>
      <p:ext uri="{BB962C8B-B14F-4D97-AF65-F5344CB8AC3E}">
        <p14:creationId xmlns:p14="http://schemas.microsoft.com/office/powerpoint/2010/main" val="3207376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709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7"/>
          <p:cNvSpPr>
            <a:spLocks noGrp="1" noChangeArrowheads="1"/>
          </p:cNvSpPr>
          <p:nvPr>
            <p:ph type="title" idx="4294967295"/>
          </p:nvPr>
        </p:nvSpPr>
        <p:spPr>
          <a:xfrm>
            <a:off x="1143000" y="457200"/>
            <a:ext cx="4985657" cy="609601"/>
          </a:xfrm>
        </p:spPr>
        <p:txBody>
          <a:bodyPr>
            <a:normAutofit fontScale="90000"/>
          </a:bodyPr>
          <a:lstStyle/>
          <a:p>
            <a:r>
              <a:rPr lang="en-GB" sz="2700" b="1" dirty="0"/>
              <a:t>Examples - Real Indicators of Success</a:t>
            </a:r>
          </a:p>
        </p:txBody>
      </p:sp>
      <p:pic>
        <p:nvPicPr>
          <p:cNvPr id="716803" name="Picture 9"/>
          <p:cNvPicPr>
            <a:picLocks noChangeAspect="1" noChangeArrowheads="1"/>
          </p:cNvPicPr>
          <p:nvPr/>
        </p:nvPicPr>
        <p:blipFill>
          <a:blip r:embed="rId3" cstate="print"/>
          <a:srcRect/>
          <a:stretch>
            <a:fillRect/>
          </a:stretch>
        </p:blipFill>
        <p:spPr bwMode="auto">
          <a:xfrm>
            <a:off x="685800" y="1106713"/>
            <a:ext cx="7620000" cy="5271347"/>
          </a:xfrm>
          <a:prstGeom prst="rect">
            <a:avLst/>
          </a:prstGeom>
          <a:noFill/>
          <a:ln w="9525">
            <a:noFill/>
            <a:miter lim="800000"/>
            <a:headEnd/>
            <a:tailEnd/>
          </a:ln>
        </p:spPr>
      </p:pic>
      <p:sp>
        <p:nvSpPr>
          <p:cNvPr id="716811" name="WordArt 11"/>
          <p:cNvSpPr>
            <a:spLocks noChangeArrowheads="1" noChangeShapeType="1" noTextEdit="1"/>
          </p:cNvSpPr>
          <p:nvPr/>
        </p:nvSpPr>
        <p:spPr bwMode="auto">
          <a:xfrm>
            <a:off x="1451374" y="1360706"/>
            <a:ext cx="1393031" cy="330200"/>
          </a:xfrm>
          <a:prstGeom prst="rect">
            <a:avLst/>
          </a:prstGeom>
        </p:spPr>
        <p:txBody>
          <a:bodyPr wrap="none" fromWordArt="1">
            <a:prstTxWarp prst="textPlain">
              <a:avLst>
                <a:gd name="adj" fmla="val 50000"/>
              </a:avLst>
            </a:prstTxWarp>
          </a:bodyPr>
          <a:lstStyle/>
          <a:p>
            <a:pPr algn="ctr"/>
            <a:r>
              <a:rPr lang="en-US" sz="3600" kern="10" dirty="0" err="1">
                <a:ln w="9525">
                  <a:solidFill>
                    <a:srgbClr val="000000"/>
                  </a:solidFill>
                  <a:round/>
                  <a:headEnd/>
                  <a:tailEnd/>
                </a:ln>
                <a:solidFill>
                  <a:srgbClr val="FF0000"/>
                </a:solidFill>
                <a:latin typeface="Arial Black"/>
              </a:rPr>
              <a:t>Kilometres</a:t>
            </a:r>
            <a:r>
              <a:rPr lang="en-US" sz="3600" kern="10" dirty="0">
                <a:ln w="9525">
                  <a:solidFill>
                    <a:srgbClr val="000000"/>
                  </a:solidFill>
                  <a:round/>
                  <a:headEnd/>
                  <a:tailEnd/>
                </a:ln>
                <a:solidFill>
                  <a:srgbClr val="FF0000"/>
                </a:solidFill>
                <a:latin typeface="Arial Black"/>
              </a:rPr>
              <a:t> of Road</a:t>
            </a:r>
          </a:p>
        </p:txBody>
      </p:sp>
      <p:sp>
        <p:nvSpPr>
          <p:cNvPr id="716812" name="AutoShape 12"/>
          <p:cNvSpPr>
            <a:spLocks noChangeArrowheads="1"/>
          </p:cNvSpPr>
          <p:nvPr/>
        </p:nvSpPr>
        <p:spPr bwMode="auto">
          <a:xfrm>
            <a:off x="1600200" y="1847521"/>
            <a:ext cx="361183" cy="446965"/>
          </a:xfrm>
          <a:prstGeom prst="downArrow">
            <a:avLst>
              <a:gd name="adj1" fmla="val 50000"/>
              <a:gd name="adj2" fmla="val 43382"/>
            </a:avLst>
          </a:prstGeom>
          <a:solidFill>
            <a:srgbClr val="FF0000"/>
          </a:solidFill>
          <a:ln w="9525" algn="ctr">
            <a:solidFill>
              <a:schemeClr val="tx1"/>
            </a:solidFill>
            <a:miter lim="800000"/>
            <a:headEnd/>
            <a:tailEnd/>
          </a:ln>
        </p:spPr>
        <p:txBody>
          <a:bodyPr wrap="none" lIns="90000" tIns="46800" rIns="90000" bIns="46800" anchor="ctr">
            <a:spAutoFit/>
          </a:bodyPr>
          <a:lstStyle/>
          <a:p>
            <a:endParaRPr lang="en-GB"/>
          </a:p>
        </p:txBody>
      </p:sp>
      <p:sp>
        <p:nvSpPr>
          <p:cNvPr id="716813" name="WordArt 13"/>
          <p:cNvSpPr>
            <a:spLocks noChangeArrowheads="1" noChangeShapeType="1" noTextEdit="1"/>
          </p:cNvSpPr>
          <p:nvPr/>
        </p:nvSpPr>
        <p:spPr bwMode="auto">
          <a:xfrm>
            <a:off x="6277328" y="3314700"/>
            <a:ext cx="1002507" cy="6350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Poverty </a:t>
            </a:r>
          </a:p>
          <a:p>
            <a:pPr algn="ctr"/>
            <a:r>
              <a:rPr lang="en-US" sz="3600" kern="10" dirty="0">
                <a:ln w="9525">
                  <a:solidFill>
                    <a:srgbClr val="000000"/>
                  </a:solidFill>
                  <a:round/>
                  <a:headEnd/>
                  <a:tailEnd/>
                </a:ln>
                <a:solidFill>
                  <a:srgbClr val="FF0000"/>
                </a:solidFill>
                <a:latin typeface="Arial Black"/>
              </a:rPr>
              <a:t>Reduction</a:t>
            </a:r>
          </a:p>
        </p:txBody>
      </p:sp>
      <p:pic>
        <p:nvPicPr>
          <p:cNvPr id="716814" name="Picture 14" descr="CoolClips_wb029589"/>
          <p:cNvPicPr>
            <a:picLocks noChangeAspect="1" noChangeArrowheads="1" noCrop="1"/>
          </p:cNvPicPr>
          <p:nvPr/>
        </p:nvPicPr>
        <p:blipFill>
          <a:blip r:embed="rId4" cstate="print"/>
          <a:srcRect/>
          <a:stretch>
            <a:fillRect/>
          </a:stretch>
        </p:blipFill>
        <p:spPr bwMode="auto">
          <a:xfrm>
            <a:off x="5972175" y="2571750"/>
            <a:ext cx="571500" cy="1028700"/>
          </a:xfrm>
          <a:prstGeom prst="rect">
            <a:avLst/>
          </a:prstGeom>
          <a:noFill/>
          <a:ln w="9525">
            <a:noFill/>
            <a:miter lim="800000"/>
            <a:headEnd/>
            <a:tailEnd/>
          </a:ln>
        </p:spPr>
      </p:pic>
      <p:pic>
        <p:nvPicPr>
          <p:cNvPr id="716815" name="Picture 15" descr="two kids playing doctor GIF Animation ">
            <a:hlinkClick r:id="rId5"/>
          </p:cNvPr>
          <p:cNvPicPr>
            <a:picLocks noChangeAspect="1" noChangeArrowheads="1" noCrop="1"/>
          </p:cNvPicPr>
          <p:nvPr/>
        </p:nvPicPr>
        <p:blipFill>
          <a:blip r:embed="rId6" cstate="print"/>
          <a:srcRect/>
          <a:stretch>
            <a:fillRect/>
          </a:stretch>
        </p:blipFill>
        <p:spPr bwMode="auto">
          <a:xfrm>
            <a:off x="5138737" y="2557466"/>
            <a:ext cx="561975" cy="814387"/>
          </a:xfrm>
          <a:prstGeom prst="rect">
            <a:avLst/>
          </a:prstGeom>
          <a:noFill/>
          <a:ln w="9525">
            <a:noFill/>
            <a:miter lim="800000"/>
            <a:headEnd/>
            <a:tailEnd/>
          </a:ln>
        </p:spPr>
      </p:pic>
      <p:pic>
        <p:nvPicPr>
          <p:cNvPr id="716816" name="Picture 16" descr="CoolClips_wb022822"/>
          <p:cNvPicPr>
            <a:picLocks noChangeAspect="1" noChangeArrowheads="1" noCrop="1"/>
          </p:cNvPicPr>
          <p:nvPr/>
        </p:nvPicPr>
        <p:blipFill>
          <a:blip r:embed="rId7" cstate="print"/>
          <a:srcRect/>
          <a:stretch>
            <a:fillRect/>
          </a:stretch>
        </p:blipFill>
        <p:spPr bwMode="auto">
          <a:xfrm>
            <a:off x="4306491" y="1389065"/>
            <a:ext cx="598884" cy="815975"/>
          </a:xfrm>
          <a:prstGeom prst="rect">
            <a:avLst/>
          </a:prstGeom>
          <a:noFill/>
          <a:ln w="9525">
            <a:noFill/>
            <a:miter lim="800000"/>
            <a:headEnd/>
            <a:tailEnd/>
          </a:ln>
        </p:spPr>
      </p:pic>
      <p:pic>
        <p:nvPicPr>
          <p:cNvPr id="716817" name="Picture 17" descr="CoolClips_wb022550"/>
          <p:cNvPicPr>
            <a:picLocks noChangeAspect="1" noChangeArrowheads="1" noCrop="1"/>
          </p:cNvPicPr>
          <p:nvPr/>
        </p:nvPicPr>
        <p:blipFill>
          <a:blip r:embed="rId8" cstate="print"/>
          <a:srcRect/>
          <a:stretch>
            <a:fillRect/>
          </a:stretch>
        </p:blipFill>
        <p:spPr bwMode="auto">
          <a:xfrm>
            <a:off x="4305301" y="3100390"/>
            <a:ext cx="571500" cy="733425"/>
          </a:xfrm>
          <a:prstGeom prst="rect">
            <a:avLst/>
          </a:prstGeom>
          <a:noFill/>
          <a:ln w="9525">
            <a:noFill/>
            <a:miter lim="800000"/>
            <a:headEnd/>
            <a:tailEnd/>
          </a:ln>
        </p:spPr>
      </p:pic>
      <p:pic>
        <p:nvPicPr>
          <p:cNvPr id="716818" name="Picture 18" descr="CoolClips_wb022208"/>
          <p:cNvPicPr>
            <a:picLocks noChangeAspect="1" noChangeArrowheads="1" noCrop="1"/>
          </p:cNvPicPr>
          <p:nvPr/>
        </p:nvPicPr>
        <p:blipFill>
          <a:blip r:embed="rId9" cstate="print"/>
          <a:srcRect/>
          <a:stretch>
            <a:fillRect/>
          </a:stretch>
        </p:blipFill>
        <p:spPr bwMode="auto">
          <a:xfrm>
            <a:off x="5353052" y="1503363"/>
            <a:ext cx="735807" cy="576262"/>
          </a:xfrm>
          <a:prstGeom prst="rect">
            <a:avLst/>
          </a:prstGeom>
          <a:noFill/>
          <a:ln w="9525">
            <a:noFill/>
            <a:miter lim="800000"/>
            <a:headEnd/>
            <a:tailEnd/>
          </a:ln>
        </p:spPr>
      </p:pic>
      <p:pic>
        <p:nvPicPr>
          <p:cNvPr id="716819" name="Picture 19" descr="CoolClips_wb022357"/>
          <p:cNvPicPr>
            <a:picLocks noChangeAspect="1" noChangeArrowheads="1" noCrop="1"/>
          </p:cNvPicPr>
          <p:nvPr/>
        </p:nvPicPr>
        <p:blipFill>
          <a:blip r:embed="rId10" cstate="print"/>
          <a:srcRect/>
          <a:stretch>
            <a:fillRect/>
          </a:stretch>
        </p:blipFill>
        <p:spPr bwMode="auto">
          <a:xfrm>
            <a:off x="3429002" y="2895602"/>
            <a:ext cx="611981" cy="815975"/>
          </a:xfrm>
          <a:prstGeom prst="rect">
            <a:avLst/>
          </a:prstGeom>
          <a:noFill/>
          <a:ln w="9525">
            <a:noFill/>
            <a:miter lim="800000"/>
            <a:headEnd/>
            <a:tailEnd/>
          </a:ln>
        </p:spPr>
      </p:pic>
      <p:pic>
        <p:nvPicPr>
          <p:cNvPr id="716820" name="Picture 20" descr="CoolClips_wb022608"/>
          <p:cNvPicPr>
            <a:picLocks noChangeAspect="1" noChangeArrowheads="1" noCrop="1"/>
          </p:cNvPicPr>
          <p:nvPr/>
        </p:nvPicPr>
        <p:blipFill>
          <a:blip r:embed="rId11" cstate="print"/>
          <a:srcRect/>
          <a:stretch>
            <a:fillRect/>
          </a:stretch>
        </p:blipFill>
        <p:spPr bwMode="auto">
          <a:xfrm>
            <a:off x="3368281" y="1670051"/>
            <a:ext cx="554831" cy="762000"/>
          </a:xfrm>
          <a:prstGeom prst="rect">
            <a:avLst/>
          </a:prstGeom>
          <a:noFill/>
          <a:ln w="9525">
            <a:noFill/>
            <a:miter lim="800000"/>
            <a:headEnd/>
            <a:tailEnd/>
          </a:ln>
        </p:spPr>
      </p:pic>
      <p:sp>
        <p:nvSpPr>
          <p:cNvPr id="716821" name="Text Box 21"/>
          <p:cNvSpPr txBox="1">
            <a:spLocks noChangeArrowheads="1"/>
          </p:cNvSpPr>
          <p:nvPr/>
        </p:nvSpPr>
        <p:spPr bwMode="auto">
          <a:xfrm>
            <a:off x="3342087" y="1497016"/>
            <a:ext cx="650081" cy="340735"/>
          </a:xfrm>
          <a:prstGeom prst="rect">
            <a:avLst/>
          </a:prstGeom>
          <a:noFill/>
          <a:ln w="9525" algn="ctr">
            <a:noFill/>
            <a:miter lim="800000"/>
            <a:headEnd/>
            <a:tailEnd/>
          </a:ln>
        </p:spPr>
        <p:txBody>
          <a:bodyPr lIns="90000" tIns="46800" rIns="90000" bIns="46800">
            <a:spAutoFit/>
          </a:bodyPr>
          <a:lstStyle/>
          <a:p>
            <a:pPr algn="ctr"/>
            <a:r>
              <a:rPr lang="en-GB" sz="1600" b="1"/>
              <a:t>Time</a:t>
            </a:r>
          </a:p>
        </p:txBody>
      </p:sp>
      <p:sp>
        <p:nvSpPr>
          <p:cNvPr id="716822" name="Text Box 22"/>
          <p:cNvSpPr txBox="1">
            <a:spLocks noChangeArrowheads="1"/>
          </p:cNvSpPr>
          <p:nvPr/>
        </p:nvSpPr>
        <p:spPr bwMode="auto">
          <a:xfrm>
            <a:off x="3332563" y="2728916"/>
            <a:ext cx="650081" cy="340735"/>
          </a:xfrm>
          <a:prstGeom prst="rect">
            <a:avLst/>
          </a:prstGeom>
          <a:noFill/>
          <a:ln w="9525" algn="ctr">
            <a:noFill/>
            <a:miter lim="800000"/>
            <a:headEnd/>
            <a:tailEnd/>
          </a:ln>
        </p:spPr>
        <p:txBody>
          <a:bodyPr lIns="90000" tIns="46800" rIns="90000" bIns="46800">
            <a:spAutoFit/>
          </a:bodyPr>
          <a:lstStyle/>
          <a:p>
            <a:pPr algn="ctr"/>
            <a:r>
              <a:rPr lang="en-GB" sz="1600" b="1"/>
              <a:t>Cost</a:t>
            </a:r>
          </a:p>
        </p:txBody>
      </p:sp>
      <p:sp>
        <p:nvSpPr>
          <p:cNvPr id="716823" name="Text Box 23"/>
          <p:cNvSpPr txBox="1">
            <a:spLocks noChangeArrowheads="1"/>
          </p:cNvSpPr>
          <p:nvPr/>
        </p:nvSpPr>
        <p:spPr bwMode="auto">
          <a:xfrm>
            <a:off x="4170762" y="1103316"/>
            <a:ext cx="888207" cy="586957"/>
          </a:xfrm>
          <a:prstGeom prst="rect">
            <a:avLst/>
          </a:prstGeom>
          <a:noFill/>
          <a:ln w="9525" algn="ctr">
            <a:noFill/>
            <a:miter lim="800000"/>
            <a:headEnd/>
            <a:tailEnd/>
          </a:ln>
        </p:spPr>
        <p:txBody>
          <a:bodyPr lIns="90000" tIns="46800" rIns="90000" bIns="46800">
            <a:spAutoFit/>
          </a:bodyPr>
          <a:lstStyle/>
          <a:p>
            <a:pPr algn="ctr"/>
            <a:r>
              <a:rPr lang="en-GB" sz="1600" b="1"/>
              <a:t>Education</a:t>
            </a:r>
          </a:p>
        </p:txBody>
      </p:sp>
      <p:sp>
        <p:nvSpPr>
          <p:cNvPr id="716824" name="Text Box 24"/>
          <p:cNvSpPr txBox="1">
            <a:spLocks noChangeArrowheads="1"/>
          </p:cNvSpPr>
          <p:nvPr/>
        </p:nvSpPr>
        <p:spPr bwMode="auto">
          <a:xfrm>
            <a:off x="3989786" y="2805116"/>
            <a:ext cx="1116807" cy="586957"/>
          </a:xfrm>
          <a:prstGeom prst="rect">
            <a:avLst/>
          </a:prstGeom>
          <a:noFill/>
          <a:ln w="9525" algn="ctr">
            <a:noFill/>
            <a:miter lim="800000"/>
            <a:headEnd/>
            <a:tailEnd/>
          </a:ln>
        </p:spPr>
        <p:txBody>
          <a:bodyPr lIns="90000" tIns="46800" rIns="90000" bIns="46800">
            <a:spAutoFit/>
          </a:bodyPr>
          <a:lstStyle/>
          <a:p>
            <a:pPr algn="ctr"/>
            <a:r>
              <a:rPr lang="en-GB" sz="1600" b="1" dirty="0"/>
              <a:t>Environment</a:t>
            </a:r>
          </a:p>
        </p:txBody>
      </p:sp>
      <p:sp>
        <p:nvSpPr>
          <p:cNvPr id="716825" name="Text Box 25"/>
          <p:cNvSpPr txBox="1">
            <a:spLocks noChangeArrowheads="1"/>
          </p:cNvSpPr>
          <p:nvPr/>
        </p:nvSpPr>
        <p:spPr bwMode="auto">
          <a:xfrm>
            <a:off x="5018486" y="2246316"/>
            <a:ext cx="888207" cy="340735"/>
          </a:xfrm>
          <a:prstGeom prst="rect">
            <a:avLst/>
          </a:prstGeom>
          <a:noFill/>
          <a:ln w="9525" algn="ctr">
            <a:noFill/>
            <a:miter lim="800000"/>
            <a:headEnd/>
            <a:tailEnd/>
          </a:ln>
        </p:spPr>
        <p:txBody>
          <a:bodyPr lIns="90000" tIns="46800" rIns="90000" bIns="46800">
            <a:spAutoFit/>
          </a:bodyPr>
          <a:lstStyle/>
          <a:p>
            <a:pPr algn="ctr"/>
            <a:r>
              <a:rPr lang="en-GB" sz="1600" b="1"/>
              <a:t>Health</a:t>
            </a:r>
          </a:p>
        </p:txBody>
      </p:sp>
      <p:sp>
        <p:nvSpPr>
          <p:cNvPr id="716826" name="Text Box 26"/>
          <p:cNvSpPr txBox="1">
            <a:spLocks noChangeArrowheads="1"/>
          </p:cNvSpPr>
          <p:nvPr/>
        </p:nvSpPr>
        <p:spPr bwMode="auto">
          <a:xfrm>
            <a:off x="5266136" y="1204916"/>
            <a:ext cx="888207" cy="340735"/>
          </a:xfrm>
          <a:prstGeom prst="rect">
            <a:avLst/>
          </a:prstGeom>
          <a:noFill/>
          <a:ln w="9525" algn="ctr">
            <a:noFill/>
            <a:miter lim="800000"/>
            <a:headEnd/>
            <a:tailEnd/>
          </a:ln>
        </p:spPr>
        <p:txBody>
          <a:bodyPr lIns="90000" tIns="46800" rIns="90000" bIns="46800">
            <a:spAutoFit/>
          </a:bodyPr>
          <a:lstStyle/>
          <a:p>
            <a:pPr algn="ctr"/>
            <a:r>
              <a:rPr lang="en-GB" sz="1600" b="1"/>
              <a:t>Trade</a:t>
            </a:r>
          </a:p>
        </p:txBody>
      </p:sp>
      <p:sp>
        <p:nvSpPr>
          <p:cNvPr id="716827" name="Text Box 27"/>
          <p:cNvSpPr txBox="1">
            <a:spLocks noChangeArrowheads="1"/>
          </p:cNvSpPr>
          <p:nvPr/>
        </p:nvSpPr>
        <p:spPr bwMode="auto">
          <a:xfrm>
            <a:off x="6351988" y="2500316"/>
            <a:ext cx="1021556" cy="586957"/>
          </a:xfrm>
          <a:prstGeom prst="rect">
            <a:avLst/>
          </a:prstGeom>
          <a:noFill/>
          <a:ln w="9525" algn="ctr">
            <a:noFill/>
            <a:miter lim="800000"/>
            <a:headEnd/>
            <a:tailEnd/>
          </a:ln>
        </p:spPr>
        <p:txBody>
          <a:bodyPr lIns="90000" tIns="46800" rIns="90000" bIns="46800">
            <a:spAutoFit/>
          </a:bodyPr>
          <a:lstStyle/>
          <a:p>
            <a:pPr algn="ctr"/>
            <a:r>
              <a:rPr lang="en-GB" sz="1600" b="1"/>
              <a:t>Jobs/Profits</a:t>
            </a:r>
          </a:p>
        </p:txBody>
      </p:sp>
      <p:sp>
        <p:nvSpPr>
          <p:cNvPr id="716828" name="WordArt 28"/>
          <p:cNvSpPr>
            <a:spLocks noChangeArrowheads="1" noChangeShapeType="1" noTextEdit="1"/>
          </p:cNvSpPr>
          <p:nvPr/>
        </p:nvSpPr>
        <p:spPr bwMode="auto">
          <a:xfrm>
            <a:off x="1451374" y="1300836"/>
            <a:ext cx="1393031" cy="3302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Other Factors</a:t>
            </a:r>
          </a:p>
        </p:txBody>
      </p:sp>
      <p:sp>
        <p:nvSpPr>
          <p:cNvPr id="22" name="Date Placeholder 21"/>
          <p:cNvSpPr>
            <a:spLocks noGrp="1"/>
          </p:cNvSpPr>
          <p:nvPr>
            <p:ph type="dt" sz="half" idx="10"/>
          </p:nvPr>
        </p:nvSpPr>
        <p:spPr/>
        <p:txBody>
          <a:bodyPr/>
          <a:lstStyle/>
          <a:p>
            <a:r>
              <a:rPr lang="en-US"/>
              <a:t>May 2018</a:t>
            </a:r>
          </a:p>
        </p:txBody>
      </p:sp>
      <p:sp>
        <p:nvSpPr>
          <p:cNvPr id="23" name="Slide Number Placeholder 22"/>
          <p:cNvSpPr>
            <a:spLocks noGrp="1"/>
          </p:cNvSpPr>
          <p:nvPr>
            <p:ph type="sldNum" sz="quarter" idx="12"/>
          </p:nvPr>
        </p:nvSpPr>
        <p:spPr/>
        <p:txBody>
          <a:bodyPr/>
          <a:lstStyle/>
          <a:p>
            <a:fld id="{B6F15528-21DE-4FAA-801E-634DDDAF4B2B}" type="slidenum">
              <a:rPr lang="en-US" smtClean="0"/>
              <a:pPr/>
              <a:t>25</a:t>
            </a:fld>
            <a:endParaRPr lang="en-US"/>
          </a:p>
        </p:txBody>
      </p:sp>
      <p:sp>
        <p:nvSpPr>
          <p:cNvPr id="24" name="Footer Placeholder 23"/>
          <p:cNvSpPr>
            <a:spLocks noGrp="1"/>
          </p:cNvSpPr>
          <p:nvPr>
            <p:ph type="ftr" sz="quarter" idx="11"/>
          </p:nvPr>
        </p:nvSpPr>
        <p:spPr/>
        <p:txBody>
          <a:bodyPr/>
          <a:lstStyle/>
          <a:p>
            <a:r>
              <a:rPr lang="en-US"/>
              <a:t>Road board training Surkhet</a:t>
            </a:r>
          </a:p>
        </p:txBody>
      </p:sp>
      <p:pic>
        <p:nvPicPr>
          <p:cNvPr id="25" name="Picture 2" descr="C:\Users\RVWRMP111\Desktop\animated-nepal-flag-image-0007.gif"/>
          <p:cNvPicPr>
            <a:picLocks noChangeAspect="1" noChangeArrowheads="1" noCrop="1"/>
          </p:cNvPicPr>
          <p:nvPr/>
        </p:nvPicPr>
        <p:blipFill>
          <a:blip r:embed="rId12"/>
          <a:srcRect/>
          <a:stretch>
            <a:fillRect/>
          </a:stretch>
        </p:blipFill>
        <p:spPr bwMode="auto">
          <a:xfrm>
            <a:off x="76202" y="76200"/>
            <a:ext cx="686782" cy="838200"/>
          </a:xfrm>
          <a:prstGeom prst="rect">
            <a:avLst/>
          </a:prstGeom>
          <a:noFill/>
        </p:spPr>
      </p:pic>
      <p:pic>
        <p:nvPicPr>
          <p:cNvPr id="26" name="Picture 3" descr="C:\Users\RVWRMP111\Desktop\715px-Emblem_of_Nepal.svg.png"/>
          <p:cNvPicPr>
            <a:picLocks noChangeAspect="1" noChangeArrowheads="1"/>
          </p:cNvPicPr>
          <p:nvPr/>
        </p:nvPicPr>
        <p:blipFill>
          <a:blip r:embed="rId13" cstate="print"/>
          <a:srcRect/>
          <a:stretch>
            <a:fillRect/>
          </a:stretch>
        </p:blipFill>
        <p:spPr bwMode="auto">
          <a:xfrm>
            <a:off x="8153400" y="70871"/>
            <a:ext cx="914400" cy="767329"/>
          </a:xfrm>
          <a:prstGeom prst="rect">
            <a:avLst/>
          </a:prstGeom>
          <a:noFill/>
        </p:spPr>
      </p:pic>
    </p:spTree>
    <p:extLst>
      <p:ext uri="{BB962C8B-B14F-4D97-AF65-F5344CB8AC3E}">
        <p14:creationId xmlns:p14="http://schemas.microsoft.com/office/powerpoint/2010/main" val="6685509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3281 -1.11111E-6 C -0.02917 0.03241 -0.04636 0.0412 0.01024 0.04769 C 0.00746 0.06759 0.01337 0.13009 -0.00278 0.13912 C -0.01302 0.14514 -0.02691 0.15023 -0.03715 0.15718 C -0.03559 0.17708 -0.04844 0.20023 -0.02431 0.2169 C -0.01563 0.22269 -0.00712 0.2287 0.00156 0.23472 C 0.00416 0.23681 0.01024 0.24074 0.01024 0.24097 C 0.0118 0.24352 0.01441 0.24583 0.01441 0.24861 C 0.01441 0.26412 0.01562 0.32176 -0.02431 0.33426 C -0.06233 0.36088 -0.02847 0.39375 -0.02847 0.42593 " pathEditMode="relative" rAng="0" ptsTypes="fffffffffA">
                                      <p:cBhvr>
                                        <p:cTn id="6" dur="2000" fill="hold"/>
                                        <p:tgtEl>
                                          <p:spTgt spid="716811"/>
                                        </p:tgtEl>
                                        <p:attrNameLst>
                                          <p:attrName>ppt_x</p:attrName>
                                          <p:attrName>ppt_y</p:attrName>
                                        </p:attrNameLst>
                                      </p:cBhvr>
                                      <p:rCtr x="900" y="21300"/>
                                    </p:animMotion>
                                  </p:childTnLst>
                                </p:cTn>
                              </p:par>
                            </p:childTnLst>
                          </p:cTn>
                        </p:par>
                        <p:par>
                          <p:cTn id="7" fill="hold">
                            <p:stCondLst>
                              <p:cond delay="2000"/>
                            </p:stCondLst>
                            <p:childTnLst>
                              <p:par>
                                <p:cTn id="8" presetID="35" presetClass="exit" presetSubtype="0" fill="hold" grpId="1" nodeType="afterEffect">
                                  <p:stCondLst>
                                    <p:cond delay="500"/>
                                  </p:stCondLst>
                                  <p:childTnLst>
                                    <p:animEffect transition="out" filter="fade">
                                      <p:cBhvr>
                                        <p:cTn id="9" dur="2000"/>
                                        <p:tgtEl>
                                          <p:spTgt spid="716811"/>
                                        </p:tgtEl>
                                      </p:cBhvr>
                                    </p:animEffect>
                                    <p:anim calcmode="lin" valueType="num">
                                      <p:cBhvr>
                                        <p:cTn id="10" dur="2000"/>
                                        <p:tgtEl>
                                          <p:spTgt spid="716811"/>
                                        </p:tgtEl>
                                        <p:attrNameLst>
                                          <p:attrName>style.rotation</p:attrName>
                                        </p:attrNameLst>
                                      </p:cBhvr>
                                      <p:tavLst>
                                        <p:tav tm="0">
                                          <p:val>
                                            <p:fltVal val="0"/>
                                          </p:val>
                                        </p:tav>
                                        <p:tav tm="100000">
                                          <p:val>
                                            <p:fltVal val="720"/>
                                          </p:val>
                                        </p:tav>
                                      </p:tavLst>
                                    </p:anim>
                                    <p:anim calcmode="lin" valueType="num">
                                      <p:cBhvr>
                                        <p:cTn id="11" dur="2000"/>
                                        <p:tgtEl>
                                          <p:spTgt spid="716811"/>
                                        </p:tgtEl>
                                        <p:attrNameLst>
                                          <p:attrName>ppt_h</p:attrName>
                                        </p:attrNameLst>
                                      </p:cBhvr>
                                      <p:tavLst>
                                        <p:tav tm="0">
                                          <p:val>
                                            <p:strVal val="ppt_h"/>
                                          </p:val>
                                        </p:tav>
                                        <p:tav tm="100000">
                                          <p:val>
                                            <p:fltVal val="0"/>
                                          </p:val>
                                        </p:tav>
                                      </p:tavLst>
                                    </p:anim>
                                    <p:anim calcmode="lin" valueType="num">
                                      <p:cBhvr>
                                        <p:cTn id="12" dur="2000"/>
                                        <p:tgtEl>
                                          <p:spTgt spid="716811"/>
                                        </p:tgtEl>
                                        <p:attrNameLst>
                                          <p:attrName>ppt_w</p:attrName>
                                        </p:attrNameLst>
                                      </p:cBhvr>
                                      <p:tavLst>
                                        <p:tav tm="0">
                                          <p:val>
                                            <p:strVal val="ppt_w"/>
                                          </p:val>
                                        </p:tav>
                                        <p:tav tm="100000">
                                          <p:val>
                                            <p:fltVal val="0"/>
                                          </p:val>
                                        </p:tav>
                                      </p:tavLst>
                                    </p:anim>
                                    <p:set>
                                      <p:cBhvr>
                                        <p:cTn id="13" dur="1" fill="hold">
                                          <p:stCondLst>
                                            <p:cond delay="1999"/>
                                          </p:stCondLst>
                                        </p:cTn>
                                        <p:tgtEl>
                                          <p:spTgt spid="716811"/>
                                        </p:tgtEl>
                                        <p:attrNameLst>
                                          <p:attrName>style.visibility</p:attrName>
                                        </p:attrNameLst>
                                      </p:cBhvr>
                                      <p:to>
                                        <p:strVal val="hidden"/>
                                      </p:to>
                                    </p:set>
                                  </p:childTnLst>
                                </p:cTn>
                              </p:par>
                            </p:childTnLst>
                          </p:cTn>
                        </p:par>
                        <p:par>
                          <p:cTn id="14" fill="hold">
                            <p:stCondLst>
                              <p:cond delay="4500"/>
                            </p:stCondLst>
                            <p:childTnLst>
                              <p:par>
                                <p:cTn id="15" presetID="3" presetClass="entr" presetSubtype="0" fill="hold" grpId="0" nodeType="afterEffect">
                                  <p:stCondLst>
                                    <p:cond delay="4000"/>
                                  </p:stCondLst>
                                  <p:childTnLst>
                                    <p:set>
                                      <p:cBhvr>
                                        <p:cTn id="16" dur="1" fill="hold">
                                          <p:stCondLst>
                                            <p:cond delay="0"/>
                                          </p:stCondLst>
                                        </p:cTn>
                                        <p:tgtEl>
                                          <p:spTgt spid="7168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1" nodeType="clickEffect">
                                  <p:stCondLst>
                                    <p:cond delay="0"/>
                                  </p:stCondLst>
                                  <p:childTnLst>
                                    <p:animMotion origin="layout" path="M -0.03281 -1.11111E-6 C -0.02917 0.03241 -0.04636 0.0412 0.01024 0.04769 C 0.00746 0.06759 0.01337 0.13009 -0.00278 0.13912 C -0.01302 0.14514 -0.02691 0.15023 -0.03715 0.15718 C -0.03559 0.17708 -0.04844 0.20023 -0.02431 0.2169 C -0.01563 0.22269 -0.00712 0.2287 0.00156 0.23472 C 0.00416 0.23681 0.01024 0.24074 0.01024 0.24097 C 0.0118 0.24352 0.01441 0.24583 0.01441 0.24861 C 0.01441 0.26412 0.01562 0.32176 -0.02431 0.33426 C -0.06233 0.36088 -0.02847 0.39375 -0.02847 0.42593 " pathEditMode="relative" rAng="0" ptsTypes="fffffffffA">
                                      <p:cBhvr>
                                        <p:cTn id="20" dur="2000" fill="hold"/>
                                        <p:tgtEl>
                                          <p:spTgt spid="716828"/>
                                        </p:tgtEl>
                                        <p:attrNameLst>
                                          <p:attrName>ppt_x</p:attrName>
                                          <p:attrName>ppt_y</p:attrName>
                                        </p:attrNameLst>
                                      </p:cBhvr>
                                      <p:rCtr x="900" y="21300"/>
                                    </p:animMotion>
                                  </p:childTnLst>
                                </p:cTn>
                              </p:par>
                            </p:childTnLst>
                          </p:cTn>
                        </p:par>
                        <p:par>
                          <p:cTn id="21" fill="hold">
                            <p:stCondLst>
                              <p:cond delay="2000"/>
                            </p:stCondLst>
                            <p:childTnLst>
                              <p:par>
                                <p:cTn id="22" presetID="35" presetClass="exit" presetSubtype="0" fill="hold" grpId="2" nodeType="afterEffect">
                                  <p:stCondLst>
                                    <p:cond delay="500"/>
                                  </p:stCondLst>
                                  <p:childTnLst>
                                    <p:animEffect transition="out" filter="fade">
                                      <p:cBhvr>
                                        <p:cTn id="23" dur="2000"/>
                                        <p:tgtEl>
                                          <p:spTgt spid="716828"/>
                                        </p:tgtEl>
                                      </p:cBhvr>
                                    </p:animEffect>
                                    <p:anim calcmode="lin" valueType="num">
                                      <p:cBhvr>
                                        <p:cTn id="24" dur="2000"/>
                                        <p:tgtEl>
                                          <p:spTgt spid="716828"/>
                                        </p:tgtEl>
                                        <p:attrNameLst>
                                          <p:attrName>style.rotation</p:attrName>
                                        </p:attrNameLst>
                                      </p:cBhvr>
                                      <p:tavLst>
                                        <p:tav tm="0">
                                          <p:val>
                                            <p:fltVal val="0"/>
                                          </p:val>
                                        </p:tav>
                                        <p:tav tm="100000">
                                          <p:val>
                                            <p:fltVal val="720"/>
                                          </p:val>
                                        </p:tav>
                                      </p:tavLst>
                                    </p:anim>
                                    <p:anim calcmode="lin" valueType="num">
                                      <p:cBhvr>
                                        <p:cTn id="25" dur="2000"/>
                                        <p:tgtEl>
                                          <p:spTgt spid="716828"/>
                                        </p:tgtEl>
                                        <p:attrNameLst>
                                          <p:attrName>ppt_h</p:attrName>
                                        </p:attrNameLst>
                                      </p:cBhvr>
                                      <p:tavLst>
                                        <p:tav tm="0">
                                          <p:val>
                                            <p:strVal val="ppt_h"/>
                                          </p:val>
                                        </p:tav>
                                        <p:tav tm="100000">
                                          <p:val>
                                            <p:fltVal val="0"/>
                                          </p:val>
                                        </p:tav>
                                      </p:tavLst>
                                    </p:anim>
                                    <p:anim calcmode="lin" valueType="num">
                                      <p:cBhvr>
                                        <p:cTn id="26" dur="2000"/>
                                        <p:tgtEl>
                                          <p:spTgt spid="716828"/>
                                        </p:tgtEl>
                                        <p:attrNameLst>
                                          <p:attrName>ppt_w</p:attrName>
                                        </p:attrNameLst>
                                      </p:cBhvr>
                                      <p:tavLst>
                                        <p:tav tm="0">
                                          <p:val>
                                            <p:strVal val="ppt_w"/>
                                          </p:val>
                                        </p:tav>
                                        <p:tav tm="100000">
                                          <p:val>
                                            <p:fltVal val="0"/>
                                          </p:val>
                                        </p:tav>
                                      </p:tavLst>
                                    </p:anim>
                                    <p:set>
                                      <p:cBhvr>
                                        <p:cTn id="27" dur="1" fill="hold">
                                          <p:stCondLst>
                                            <p:cond delay="1999"/>
                                          </p:stCondLst>
                                        </p:cTn>
                                        <p:tgtEl>
                                          <p:spTgt spid="716828"/>
                                        </p:tgtEl>
                                        <p:attrNameLst>
                                          <p:attrName>style.visibility</p:attrName>
                                        </p:attrNameLst>
                                      </p:cBhvr>
                                      <p:to>
                                        <p:strVal val="hidden"/>
                                      </p:to>
                                    </p:set>
                                  </p:childTnLst>
                                </p:cTn>
                              </p:par>
                              <p:par>
                                <p:cTn id="28" presetID="9" presetClass="exit" presetSubtype="0" fill="hold" grpId="0" nodeType="withEffect">
                                  <p:stCondLst>
                                    <p:cond delay="500"/>
                                  </p:stCondLst>
                                  <p:childTnLst>
                                    <p:animEffect transition="out" filter="dissolve">
                                      <p:cBhvr>
                                        <p:cTn id="29" dur="500"/>
                                        <p:tgtEl>
                                          <p:spTgt spid="716812"/>
                                        </p:tgtEl>
                                      </p:cBhvr>
                                    </p:animEffect>
                                    <p:set>
                                      <p:cBhvr>
                                        <p:cTn id="30" dur="1" fill="hold">
                                          <p:stCondLst>
                                            <p:cond delay="499"/>
                                          </p:stCondLst>
                                        </p:cTn>
                                        <p:tgtEl>
                                          <p:spTgt spid="7168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6820"/>
                                        </p:tgtEl>
                                        <p:attrNameLst>
                                          <p:attrName>style.visibility</p:attrName>
                                        </p:attrNameLst>
                                      </p:cBhvr>
                                      <p:to>
                                        <p:strVal val="visible"/>
                                      </p:to>
                                    </p:set>
                                  </p:childTnLst>
                                </p:cTn>
                              </p:par>
                            </p:childTnLst>
                          </p:cTn>
                        </p:par>
                        <p:par>
                          <p:cTn id="35" fill="hold">
                            <p:stCondLst>
                              <p:cond delay="0"/>
                            </p:stCondLst>
                            <p:childTnLst>
                              <p:par>
                                <p:cTn id="36" presetID="0" presetClass="path" presetSubtype="0" accel="50000" decel="50000" fill="hold" nodeType="afterEffect">
                                  <p:stCondLst>
                                    <p:cond delay="0"/>
                                  </p:stCondLst>
                                  <p:childTnLst>
                                    <p:animMotion origin="layout" path="M -0.12639 0.26667 L -5.55556E-7 -4.07407E-6 " pathEditMode="relative" rAng="0" ptsTypes="AA">
                                      <p:cBhvr>
                                        <p:cTn id="37" dur="1000" fill="hold"/>
                                        <p:tgtEl>
                                          <p:spTgt spid="716820"/>
                                        </p:tgtEl>
                                        <p:attrNameLst>
                                          <p:attrName>ppt_x</p:attrName>
                                          <p:attrName>ppt_y</p:attrName>
                                        </p:attrNameLst>
                                      </p:cBhvr>
                                      <p:rCtr x="6300" y="-13300"/>
                                    </p:animMotion>
                                  </p:child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0"/>
                                          </p:stCondLst>
                                        </p:cTn>
                                        <p:tgtEl>
                                          <p:spTgt spid="716821"/>
                                        </p:tgtEl>
                                        <p:attrNameLst>
                                          <p:attrName>style.visibility</p:attrName>
                                        </p:attrNameLst>
                                      </p:cBhvr>
                                      <p:to>
                                        <p:strVal val="visible"/>
                                      </p:to>
                                    </p:set>
                                  </p:childTnLst>
                                </p:cTn>
                              </p:par>
                            </p:childTnLst>
                          </p:cTn>
                        </p:par>
                        <p:par>
                          <p:cTn id="41" fill="hold">
                            <p:stCondLst>
                              <p:cond delay="1000"/>
                            </p:stCondLst>
                            <p:childTnLst>
                              <p:par>
                                <p:cTn id="42" presetID="1" presetClass="entr" presetSubtype="0" fill="hold" nodeType="afterEffect">
                                  <p:stCondLst>
                                    <p:cond delay="0"/>
                                  </p:stCondLst>
                                  <p:childTnLst>
                                    <p:set>
                                      <p:cBhvr>
                                        <p:cTn id="43" dur="1" fill="hold">
                                          <p:stCondLst>
                                            <p:cond delay="0"/>
                                          </p:stCondLst>
                                        </p:cTn>
                                        <p:tgtEl>
                                          <p:spTgt spid="716819"/>
                                        </p:tgtEl>
                                        <p:attrNameLst>
                                          <p:attrName>style.visibility</p:attrName>
                                        </p:attrNameLst>
                                      </p:cBhvr>
                                      <p:to>
                                        <p:strVal val="visible"/>
                                      </p:to>
                                    </p:set>
                                  </p:childTnLst>
                                </p:cTn>
                              </p:par>
                            </p:childTnLst>
                          </p:cTn>
                        </p:par>
                        <p:par>
                          <p:cTn id="44" fill="hold">
                            <p:stCondLst>
                              <p:cond delay="1000"/>
                            </p:stCondLst>
                            <p:childTnLst>
                              <p:par>
                                <p:cTn id="45" presetID="0" presetClass="path" presetSubtype="0" accel="50000" decel="50000" fill="hold" nodeType="afterEffect">
                                  <p:stCondLst>
                                    <p:cond delay="0"/>
                                  </p:stCondLst>
                                  <p:childTnLst>
                                    <p:animMotion origin="layout" path="M -0.14167 0.10186 L 3.33333E-6 -3.7037E-6 " pathEditMode="relative" rAng="0" ptsTypes="AA">
                                      <p:cBhvr>
                                        <p:cTn id="46" dur="1000" fill="hold"/>
                                        <p:tgtEl>
                                          <p:spTgt spid="716819"/>
                                        </p:tgtEl>
                                        <p:attrNameLst>
                                          <p:attrName>ppt_x</p:attrName>
                                          <p:attrName>ppt_y</p:attrName>
                                        </p:attrNameLst>
                                      </p:cBhvr>
                                      <p:rCtr x="7100" y="-5100"/>
                                    </p:animMotion>
                                  </p:child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0"/>
                                          </p:stCondLst>
                                        </p:cTn>
                                        <p:tgtEl>
                                          <p:spTgt spid="716822"/>
                                        </p:tgtEl>
                                        <p:attrNameLst>
                                          <p:attrName>style.visibility</p:attrName>
                                        </p:attrNameLst>
                                      </p:cBhvr>
                                      <p:to>
                                        <p:strVal val="visible"/>
                                      </p:to>
                                    </p:set>
                                  </p:childTnLst>
                                </p:cTn>
                              </p:par>
                            </p:childTnLst>
                          </p:cTn>
                        </p:par>
                        <p:par>
                          <p:cTn id="50" fill="hold">
                            <p:stCondLst>
                              <p:cond delay="2000"/>
                            </p:stCondLst>
                            <p:childTnLst>
                              <p:par>
                                <p:cTn id="51" presetID="1" presetClass="entr" presetSubtype="0" fill="hold" nodeType="afterEffect">
                                  <p:stCondLst>
                                    <p:cond delay="0"/>
                                  </p:stCondLst>
                                  <p:childTnLst>
                                    <p:set>
                                      <p:cBhvr>
                                        <p:cTn id="52" dur="1" fill="hold">
                                          <p:stCondLst>
                                            <p:cond delay="0"/>
                                          </p:stCondLst>
                                        </p:cTn>
                                        <p:tgtEl>
                                          <p:spTgt spid="716816"/>
                                        </p:tgtEl>
                                        <p:attrNameLst>
                                          <p:attrName>style.visibility</p:attrName>
                                        </p:attrNameLst>
                                      </p:cBhvr>
                                      <p:to>
                                        <p:strVal val="visible"/>
                                      </p:to>
                                    </p:set>
                                  </p:childTnLst>
                                </p:cTn>
                              </p:par>
                            </p:childTnLst>
                          </p:cTn>
                        </p:par>
                        <p:par>
                          <p:cTn id="53" fill="hold">
                            <p:stCondLst>
                              <p:cond delay="2000"/>
                            </p:stCondLst>
                            <p:childTnLst>
                              <p:par>
                                <p:cTn id="54" presetID="0" presetClass="path" presetSubtype="0" accel="50000" decel="50000" fill="hold" nodeType="afterEffect">
                                  <p:stCondLst>
                                    <p:cond delay="0"/>
                                  </p:stCondLst>
                                  <p:childTnLst>
                                    <p:animMotion origin="layout" path="M -0.25416 0.32036 L -1.11111E-6 -5.18519E-6 " pathEditMode="relative" ptsTypes="AA">
                                      <p:cBhvr>
                                        <p:cTn id="55" dur="1000" fill="hold"/>
                                        <p:tgtEl>
                                          <p:spTgt spid="716816"/>
                                        </p:tgtEl>
                                        <p:attrNameLst>
                                          <p:attrName>ppt_x</p:attrName>
                                          <p:attrName>ppt_y</p:attrName>
                                        </p:attrNameLst>
                                      </p:cBhvr>
                                    </p:animMotion>
                                  </p:childTnLst>
                                </p:cTn>
                              </p:par>
                            </p:childTnLst>
                          </p:cTn>
                        </p:par>
                        <p:par>
                          <p:cTn id="56" fill="hold">
                            <p:stCondLst>
                              <p:cond delay="3000"/>
                            </p:stCondLst>
                            <p:childTnLst>
                              <p:par>
                                <p:cTn id="57" presetID="1" presetClass="entr" presetSubtype="0" fill="hold" grpId="0" nodeType="afterEffect">
                                  <p:stCondLst>
                                    <p:cond delay="0"/>
                                  </p:stCondLst>
                                  <p:childTnLst>
                                    <p:set>
                                      <p:cBhvr>
                                        <p:cTn id="58" dur="1" fill="hold">
                                          <p:stCondLst>
                                            <p:cond delay="0"/>
                                          </p:stCondLst>
                                        </p:cTn>
                                        <p:tgtEl>
                                          <p:spTgt spid="716823"/>
                                        </p:tgtEl>
                                        <p:attrNameLst>
                                          <p:attrName>style.visibility</p:attrName>
                                        </p:attrNameLst>
                                      </p:cBhvr>
                                      <p:to>
                                        <p:strVal val="visible"/>
                                      </p:to>
                                    </p:set>
                                  </p:childTnLst>
                                </p:cTn>
                              </p:par>
                            </p:childTnLst>
                          </p:cTn>
                        </p:par>
                        <p:par>
                          <p:cTn id="59" fill="hold">
                            <p:stCondLst>
                              <p:cond delay="3000"/>
                            </p:stCondLst>
                            <p:childTnLst>
                              <p:par>
                                <p:cTn id="60" presetID="1" presetClass="entr" presetSubtype="0" fill="hold" nodeType="afterEffect">
                                  <p:stCondLst>
                                    <p:cond delay="0"/>
                                  </p:stCondLst>
                                  <p:childTnLst>
                                    <p:set>
                                      <p:cBhvr>
                                        <p:cTn id="61" dur="1" fill="hold">
                                          <p:stCondLst>
                                            <p:cond delay="0"/>
                                          </p:stCondLst>
                                        </p:cTn>
                                        <p:tgtEl>
                                          <p:spTgt spid="716817"/>
                                        </p:tgtEl>
                                        <p:attrNameLst>
                                          <p:attrName>style.visibility</p:attrName>
                                        </p:attrNameLst>
                                      </p:cBhvr>
                                      <p:to>
                                        <p:strVal val="visible"/>
                                      </p:to>
                                    </p:set>
                                  </p:childTnLst>
                                </p:cTn>
                              </p:par>
                            </p:childTnLst>
                          </p:cTn>
                        </p:par>
                        <p:par>
                          <p:cTn id="62" fill="hold">
                            <p:stCondLst>
                              <p:cond delay="3000"/>
                            </p:stCondLst>
                            <p:childTnLst>
                              <p:par>
                                <p:cTn id="63" presetID="0" presetClass="path" presetSubtype="0" accel="50000" decel="50000" fill="hold" nodeType="afterEffect">
                                  <p:stCondLst>
                                    <p:cond delay="0"/>
                                  </p:stCondLst>
                                  <p:childTnLst>
                                    <p:animMotion origin="layout" path="M -0.27083 0.08333 L -4.44444E-6 -1.11111E-6 " pathEditMode="relative" ptsTypes="AA">
                                      <p:cBhvr>
                                        <p:cTn id="64" dur="1000" fill="hold"/>
                                        <p:tgtEl>
                                          <p:spTgt spid="716817"/>
                                        </p:tgtEl>
                                        <p:attrNameLst>
                                          <p:attrName>ppt_x</p:attrName>
                                          <p:attrName>ppt_y</p:attrName>
                                        </p:attrNameLst>
                                      </p:cBhvr>
                                    </p:animMotion>
                                  </p:childTnLst>
                                </p:cTn>
                              </p:par>
                            </p:childTnLst>
                          </p:cTn>
                        </p:par>
                        <p:par>
                          <p:cTn id="65" fill="hold">
                            <p:stCondLst>
                              <p:cond delay="4000"/>
                            </p:stCondLst>
                            <p:childTnLst>
                              <p:par>
                                <p:cTn id="66" presetID="1" presetClass="entr" presetSubtype="0" fill="hold" grpId="0" nodeType="afterEffect">
                                  <p:stCondLst>
                                    <p:cond delay="0"/>
                                  </p:stCondLst>
                                  <p:childTnLst>
                                    <p:set>
                                      <p:cBhvr>
                                        <p:cTn id="67" dur="1" fill="hold">
                                          <p:stCondLst>
                                            <p:cond delay="0"/>
                                          </p:stCondLst>
                                        </p:cTn>
                                        <p:tgtEl>
                                          <p:spTgt spid="716824"/>
                                        </p:tgtEl>
                                        <p:attrNameLst>
                                          <p:attrName>style.visibility</p:attrName>
                                        </p:attrNameLst>
                                      </p:cBhvr>
                                      <p:to>
                                        <p:strVal val="visible"/>
                                      </p:to>
                                    </p:set>
                                  </p:childTnLst>
                                </p:cTn>
                              </p:par>
                            </p:childTnLst>
                          </p:cTn>
                        </p:par>
                        <p:par>
                          <p:cTn id="68" fill="hold">
                            <p:stCondLst>
                              <p:cond delay="4000"/>
                            </p:stCondLst>
                            <p:childTnLst>
                              <p:par>
                                <p:cTn id="69" presetID="1" presetClass="entr" presetSubtype="0" fill="hold" nodeType="afterEffect">
                                  <p:stCondLst>
                                    <p:cond delay="0"/>
                                  </p:stCondLst>
                                  <p:childTnLst>
                                    <p:set>
                                      <p:cBhvr>
                                        <p:cTn id="70" dur="1" fill="hold">
                                          <p:stCondLst>
                                            <p:cond delay="0"/>
                                          </p:stCondLst>
                                        </p:cTn>
                                        <p:tgtEl>
                                          <p:spTgt spid="716815"/>
                                        </p:tgtEl>
                                        <p:attrNameLst>
                                          <p:attrName>style.visibility</p:attrName>
                                        </p:attrNameLst>
                                      </p:cBhvr>
                                      <p:to>
                                        <p:strVal val="visible"/>
                                      </p:to>
                                    </p:set>
                                  </p:childTnLst>
                                </p:cTn>
                              </p:par>
                            </p:childTnLst>
                          </p:cTn>
                        </p:par>
                        <p:par>
                          <p:cTn id="71" fill="hold">
                            <p:stCondLst>
                              <p:cond delay="4000"/>
                            </p:stCondLst>
                            <p:childTnLst>
                              <p:par>
                                <p:cTn id="72" presetID="0" presetClass="path" presetSubtype="0" accel="50000" decel="50000" fill="hold" nodeType="afterEffect">
                                  <p:stCondLst>
                                    <p:cond delay="0"/>
                                  </p:stCondLst>
                                  <p:childTnLst>
                                    <p:animMotion origin="layout" path="M -0.39584 0.15555 L 3.33333E-6 -7.40741E-6 " pathEditMode="relative" ptsTypes="AA">
                                      <p:cBhvr>
                                        <p:cTn id="73" dur="1000" fill="hold"/>
                                        <p:tgtEl>
                                          <p:spTgt spid="716815"/>
                                        </p:tgtEl>
                                        <p:attrNameLst>
                                          <p:attrName>ppt_x</p:attrName>
                                          <p:attrName>ppt_y</p:attrName>
                                        </p:attrNameLst>
                                      </p:cBhvr>
                                    </p:animMotion>
                                  </p:childTnLst>
                                </p:cTn>
                              </p:par>
                            </p:childTnLst>
                          </p:cTn>
                        </p:par>
                        <p:par>
                          <p:cTn id="74" fill="hold">
                            <p:stCondLst>
                              <p:cond delay="5000"/>
                            </p:stCondLst>
                            <p:childTnLst>
                              <p:par>
                                <p:cTn id="75" presetID="1" presetClass="entr" presetSubtype="0" fill="hold" grpId="0" nodeType="afterEffect">
                                  <p:stCondLst>
                                    <p:cond delay="0"/>
                                  </p:stCondLst>
                                  <p:childTnLst>
                                    <p:set>
                                      <p:cBhvr>
                                        <p:cTn id="76" dur="1" fill="hold">
                                          <p:stCondLst>
                                            <p:cond delay="0"/>
                                          </p:stCondLst>
                                        </p:cTn>
                                        <p:tgtEl>
                                          <p:spTgt spid="716825"/>
                                        </p:tgtEl>
                                        <p:attrNameLst>
                                          <p:attrName>style.visibility</p:attrName>
                                        </p:attrNameLst>
                                      </p:cBhvr>
                                      <p:to>
                                        <p:strVal val="visible"/>
                                      </p:to>
                                    </p:set>
                                  </p:childTnLst>
                                </p:cTn>
                              </p:par>
                            </p:childTnLst>
                          </p:cTn>
                        </p:par>
                        <p:par>
                          <p:cTn id="77" fill="hold">
                            <p:stCondLst>
                              <p:cond delay="5000"/>
                            </p:stCondLst>
                            <p:childTnLst>
                              <p:par>
                                <p:cTn id="78" presetID="1" presetClass="entr" presetSubtype="0" fill="hold" nodeType="afterEffect">
                                  <p:stCondLst>
                                    <p:cond delay="0"/>
                                  </p:stCondLst>
                                  <p:childTnLst>
                                    <p:set>
                                      <p:cBhvr>
                                        <p:cTn id="79" dur="1" fill="hold">
                                          <p:stCondLst>
                                            <p:cond delay="0"/>
                                          </p:stCondLst>
                                        </p:cTn>
                                        <p:tgtEl>
                                          <p:spTgt spid="716818"/>
                                        </p:tgtEl>
                                        <p:attrNameLst>
                                          <p:attrName>style.visibility</p:attrName>
                                        </p:attrNameLst>
                                      </p:cBhvr>
                                      <p:to>
                                        <p:strVal val="visible"/>
                                      </p:to>
                                    </p:set>
                                  </p:childTnLst>
                                </p:cTn>
                              </p:par>
                            </p:childTnLst>
                          </p:cTn>
                        </p:par>
                        <p:par>
                          <p:cTn id="80" fill="hold">
                            <p:stCondLst>
                              <p:cond delay="5000"/>
                            </p:stCondLst>
                            <p:childTnLst>
                              <p:par>
                                <p:cTn id="81" presetID="0" presetClass="path" presetSubtype="0" accel="50000" decel="50000" fill="hold" nodeType="afterEffect">
                                  <p:stCondLst>
                                    <p:cond delay="0"/>
                                  </p:stCondLst>
                                  <p:childTnLst>
                                    <p:animMotion origin="layout" path="M -0.42916 0.34259 L 2.77778E-7 3.7037E-7 " pathEditMode="relative" ptsTypes="AA">
                                      <p:cBhvr>
                                        <p:cTn id="82" dur="1000" fill="hold"/>
                                        <p:tgtEl>
                                          <p:spTgt spid="716818"/>
                                        </p:tgtEl>
                                        <p:attrNameLst>
                                          <p:attrName>ppt_x</p:attrName>
                                          <p:attrName>ppt_y</p:attrName>
                                        </p:attrNameLst>
                                      </p:cBhvr>
                                    </p:animMotion>
                                  </p:childTnLst>
                                </p:cTn>
                              </p:par>
                            </p:childTnLst>
                          </p:cTn>
                        </p:par>
                        <p:par>
                          <p:cTn id="83" fill="hold">
                            <p:stCondLst>
                              <p:cond delay="6000"/>
                            </p:stCondLst>
                            <p:childTnLst>
                              <p:par>
                                <p:cTn id="84" presetID="1" presetClass="entr" presetSubtype="0" fill="hold" grpId="0" nodeType="afterEffect">
                                  <p:stCondLst>
                                    <p:cond delay="0"/>
                                  </p:stCondLst>
                                  <p:childTnLst>
                                    <p:set>
                                      <p:cBhvr>
                                        <p:cTn id="85" dur="1" fill="hold">
                                          <p:stCondLst>
                                            <p:cond delay="0"/>
                                          </p:stCondLst>
                                        </p:cTn>
                                        <p:tgtEl>
                                          <p:spTgt spid="716826"/>
                                        </p:tgtEl>
                                        <p:attrNameLst>
                                          <p:attrName>style.visibility</p:attrName>
                                        </p:attrNameLst>
                                      </p:cBhvr>
                                      <p:to>
                                        <p:strVal val="visible"/>
                                      </p:to>
                                    </p:set>
                                  </p:childTnLst>
                                </p:cTn>
                              </p:par>
                            </p:childTnLst>
                          </p:cTn>
                        </p:par>
                        <p:par>
                          <p:cTn id="86" fill="hold">
                            <p:stCondLst>
                              <p:cond delay="6000"/>
                            </p:stCondLst>
                            <p:childTnLst>
                              <p:par>
                                <p:cTn id="87" presetID="1" presetClass="entr" presetSubtype="0" fill="hold" nodeType="afterEffect">
                                  <p:stCondLst>
                                    <p:cond delay="0"/>
                                  </p:stCondLst>
                                  <p:childTnLst>
                                    <p:set>
                                      <p:cBhvr>
                                        <p:cTn id="88" dur="1" fill="hold">
                                          <p:stCondLst>
                                            <p:cond delay="0"/>
                                          </p:stCondLst>
                                        </p:cTn>
                                        <p:tgtEl>
                                          <p:spTgt spid="716814"/>
                                        </p:tgtEl>
                                        <p:attrNameLst>
                                          <p:attrName>style.visibility</p:attrName>
                                        </p:attrNameLst>
                                      </p:cBhvr>
                                      <p:to>
                                        <p:strVal val="visible"/>
                                      </p:to>
                                    </p:set>
                                  </p:childTnLst>
                                </p:cTn>
                              </p:par>
                            </p:childTnLst>
                          </p:cTn>
                        </p:par>
                        <p:par>
                          <p:cTn id="89" fill="hold">
                            <p:stCondLst>
                              <p:cond delay="6000"/>
                            </p:stCondLst>
                            <p:childTnLst>
                              <p:par>
                                <p:cTn id="90" presetID="0" presetClass="path" presetSubtype="0" accel="50000" decel="50000" fill="hold" nodeType="afterEffect">
                                  <p:stCondLst>
                                    <p:cond delay="0"/>
                                  </p:stCondLst>
                                  <p:childTnLst>
                                    <p:animMotion origin="layout" path="M -0.50694 0.10185 L 7.77778E-6 3.7037E-7 " pathEditMode="relative" ptsTypes="AA">
                                      <p:cBhvr>
                                        <p:cTn id="91" dur="1000" fill="hold"/>
                                        <p:tgtEl>
                                          <p:spTgt spid="716814"/>
                                        </p:tgtEl>
                                        <p:attrNameLst>
                                          <p:attrName>ppt_x</p:attrName>
                                          <p:attrName>ppt_y</p:attrName>
                                        </p:attrNameLst>
                                      </p:cBhvr>
                                    </p:animMotion>
                                  </p:childTnLst>
                                </p:cTn>
                              </p:par>
                            </p:childTnLst>
                          </p:cTn>
                        </p:par>
                        <p:par>
                          <p:cTn id="92" fill="hold">
                            <p:stCondLst>
                              <p:cond delay="7000"/>
                            </p:stCondLst>
                            <p:childTnLst>
                              <p:par>
                                <p:cTn id="93" presetID="1" presetClass="entr" presetSubtype="0" fill="hold" grpId="0" nodeType="afterEffect">
                                  <p:stCondLst>
                                    <p:cond delay="0"/>
                                  </p:stCondLst>
                                  <p:childTnLst>
                                    <p:set>
                                      <p:cBhvr>
                                        <p:cTn id="94" dur="1" fill="hold">
                                          <p:stCondLst>
                                            <p:cond delay="0"/>
                                          </p:stCondLst>
                                        </p:cTn>
                                        <p:tgtEl>
                                          <p:spTgt spid="71682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716813"/>
                                        </p:tgtEl>
                                        <p:attrNameLst>
                                          <p:attrName>style.visibility</p:attrName>
                                        </p:attrNameLst>
                                      </p:cBhvr>
                                      <p:to>
                                        <p:strVal val="visible"/>
                                      </p:to>
                                    </p:set>
                                    <p:animEffect transition="in" filter="wipe(down)">
                                      <p:cBhvr>
                                        <p:cTn id="99" dur="500"/>
                                        <p:tgtEl>
                                          <p:spTgt spid="716813"/>
                                        </p:tgtEl>
                                      </p:cBhvr>
                                    </p:animEffect>
                                  </p:childTnLst>
                                </p:cTn>
                              </p:par>
                            </p:childTnLst>
                          </p:cTn>
                        </p:par>
                        <p:par>
                          <p:cTn id="100" fill="hold">
                            <p:stCondLst>
                              <p:cond delay="500"/>
                            </p:stCondLst>
                            <p:childTnLst>
                              <p:par>
                                <p:cTn id="101" presetID="27" presetClass="emph" presetSubtype="0" repeatCount="indefinite" fill="hold" grpId="1" nodeType="afterEffect">
                                  <p:stCondLst>
                                    <p:cond delay="0"/>
                                  </p:stCondLst>
                                  <p:childTnLst>
                                    <p:animClr clrSpc="rgb" dir="cw">
                                      <p:cBhvr override="childStyle">
                                        <p:cTn id="102" dur="250" autoRev="1" fill="hold"/>
                                        <p:tgtEl>
                                          <p:spTgt spid="716813"/>
                                        </p:tgtEl>
                                        <p:attrNameLst>
                                          <p:attrName>style.color</p:attrName>
                                        </p:attrNameLst>
                                      </p:cBhvr>
                                      <p:to>
                                        <a:schemeClr val="accent1"/>
                                      </p:to>
                                    </p:animClr>
                                    <p:animClr clrSpc="rgb" dir="cw">
                                      <p:cBhvr>
                                        <p:cTn id="103" dur="250" autoRev="1" fill="hold"/>
                                        <p:tgtEl>
                                          <p:spTgt spid="716813"/>
                                        </p:tgtEl>
                                        <p:attrNameLst>
                                          <p:attrName>fillcolor</p:attrName>
                                        </p:attrNameLst>
                                      </p:cBhvr>
                                      <p:to>
                                        <a:schemeClr val="accent1"/>
                                      </p:to>
                                    </p:animClr>
                                    <p:set>
                                      <p:cBhvr>
                                        <p:cTn id="104" dur="250" autoRev="1" fill="hold"/>
                                        <p:tgtEl>
                                          <p:spTgt spid="716813"/>
                                        </p:tgtEl>
                                        <p:attrNameLst>
                                          <p:attrName>fill.type</p:attrName>
                                        </p:attrNameLst>
                                      </p:cBhvr>
                                      <p:to>
                                        <p:strVal val="solid"/>
                                      </p:to>
                                    </p:set>
                                    <p:set>
                                      <p:cBhvr>
                                        <p:cTn id="105" dur="250" autoRev="1" fill="hold"/>
                                        <p:tgtEl>
                                          <p:spTgt spid="7168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11" grpId="0" animBg="1"/>
      <p:bldP spid="716811" grpId="1" animBg="1"/>
      <p:bldP spid="716812" grpId="0" animBg="1"/>
      <p:bldP spid="716813" grpId="0" animBg="1"/>
      <p:bldP spid="716813" grpId="1" animBg="1"/>
      <p:bldP spid="716821" grpId="0"/>
      <p:bldP spid="716822" grpId="0"/>
      <p:bldP spid="716823" grpId="0"/>
      <p:bldP spid="716824" grpId="0"/>
      <p:bldP spid="716825" grpId="0"/>
      <p:bldP spid="716826" grpId="0"/>
      <p:bldP spid="716827" grpId="0"/>
      <p:bldP spid="716828" grpId="0" animBg="1"/>
      <p:bldP spid="716828" grpId="1" animBg="1"/>
      <p:bldP spid="716828"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a:xfrm>
            <a:off x="1485900" y="87085"/>
            <a:ext cx="5067300" cy="478971"/>
          </a:xfrm>
        </p:spPr>
        <p:style>
          <a:lnRef idx="1">
            <a:schemeClr val="accent3"/>
          </a:lnRef>
          <a:fillRef idx="3">
            <a:schemeClr val="accent3"/>
          </a:fillRef>
          <a:effectRef idx="2">
            <a:schemeClr val="accent3"/>
          </a:effectRef>
          <a:fontRef idx="minor">
            <a:schemeClr val="lt1"/>
          </a:fontRef>
        </p:style>
        <p:txBody>
          <a:bodyPr>
            <a:noAutofit/>
          </a:bodyPr>
          <a:lstStyle/>
          <a:p>
            <a:r>
              <a:rPr lang="en-GB" sz="3200" dirty="0"/>
              <a:t>Intervention Logic</a:t>
            </a:r>
          </a:p>
        </p:txBody>
      </p:sp>
      <p:sp>
        <p:nvSpPr>
          <p:cNvPr id="714755" name="Rectangle 3"/>
          <p:cNvSpPr>
            <a:spLocks noChangeArrowheads="1"/>
          </p:cNvSpPr>
          <p:nvPr/>
        </p:nvSpPr>
        <p:spPr bwMode="auto">
          <a:xfrm>
            <a:off x="914401" y="3306763"/>
            <a:ext cx="1266826" cy="569912"/>
          </a:xfrm>
          <a:prstGeom prst="rect">
            <a:avLst/>
          </a:prstGeom>
          <a:solidFill>
            <a:srgbClr val="FF99CC">
              <a:alpha val="70000"/>
            </a:srgbClr>
          </a:solidFill>
          <a:ln w="9525">
            <a:solidFill>
              <a:srgbClr val="000000"/>
            </a:solidFill>
            <a:miter lim="800000"/>
            <a:headEnd/>
            <a:tailEnd/>
          </a:ln>
        </p:spPr>
        <p:txBody>
          <a:bodyPr tIns="46800"/>
          <a:lstStyle/>
          <a:p>
            <a:pPr algn="ctr"/>
            <a:r>
              <a:rPr lang="en-GB" sz="1400" b="1" dirty="0">
                <a:latin typeface="Times New Roman" pitchFamily="18" charset="0"/>
              </a:rPr>
              <a:t>Institutional Reform</a:t>
            </a:r>
            <a:endParaRPr lang="en-GB" sz="1400" dirty="0"/>
          </a:p>
        </p:txBody>
      </p:sp>
      <p:sp>
        <p:nvSpPr>
          <p:cNvPr id="714756" name="Rectangle 4"/>
          <p:cNvSpPr>
            <a:spLocks noChangeArrowheads="1"/>
          </p:cNvSpPr>
          <p:nvPr/>
        </p:nvSpPr>
        <p:spPr bwMode="auto">
          <a:xfrm>
            <a:off x="914400" y="5643563"/>
            <a:ext cx="1276349" cy="569912"/>
          </a:xfrm>
          <a:prstGeom prst="rect">
            <a:avLst/>
          </a:prstGeom>
          <a:solidFill>
            <a:srgbClr val="FF99CC">
              <a:alpha val="70000"/>
            </a:srgbClr>
          </a:solidFill>
          <a:ln w="9525">
            <a:solidFill>
              <a:srgbClr val="000000"/>
            </a:solidFill>
            <a:miter lim="800000"/>
            <a:headEnd/>
            <a:tailEnd/>
          </a:ln>
        </p:spPr>
        <p:txBody>
          <a:bodyPr tIns="154800"/>
          <a:lstStyle/>
          <a:p>
            <a:pPr algn="ctr"/>
            <a:r>
              <a:rPr lang="en-GB" sz="1400" b="1" dirty="0">
                <a:latin typeface="Times New Roman" pitchFamily="18" charset="0"/>
              </a:rPr>
              <a:t>Social</a:t>
            </a:r>
            <a:endParaRPr lang="en-GB" sz="1400" dirty="0"/>
          </a:p>
        </p:txBody>
      </p:sp>
      <p:sp>
        <p:nvSpPr>
          <p:cNvPr id="714757" name="Rectangle 5"/>
          <p:cNvSpPr>
            <a:spLocks noChangeArrowheads="1"/>
          </p:cNvSpPr>
          <p:nvPr/>
        </p:nvSpPr>
        <p:spPr bwMode="auto">
          <a:xfrm>
            <a:off x="914401" y="4906963"/>
            <a:ext cx="1285874" cy="569912"/>
          </a:xfrm>
          <a:prstGeom prst="rect">
            <a:avLst/>
          </a:prstGeom>
          <a:solidFill>
            <a:srgbClr val="FF99CC">
              <a:alpha val="70000"/>
            </a:srgbClr>
          </a:solidFill>
          <a:ln w="9525">
            <a:solidFill>
              <a:srgbClr val="000000"/>
            </a:solidFill>
            <a:miter lim="800000"/>
            <a:headEnd/>
            <a:tailEnd/>
          </a:ln>
        </p:spPr>
        <p:txBody>
          <a:bodyPr tIns="154800"/>
          <a:lstStyle/>
          <a:p>
            <a:pPr algn="ctr"/>
            <a:r>
              <a:rPr lang="en-GB" sz="1400" b="1" dirty="0">
                <a:latin typeface="Times New Roman" pitchFamily="18" charset="0"/>
              </a:rPr>
              <a:t>Environment</a:t>
            </a:r>
            <a:endParaRPr lang="en-GB" sz="1400" dirty="0"/>
          </a:p>
        </p:txBody>
      </p:sp>
      <p:sp>
        <p:nvSpPr>
          <p:cNvPr id="714758" name="Rectangle 6"/>
          <p:cNvSpPr>
            <a:spLocks noChangeArrowheads="1"/>
          </p:cNvSpPr>
          <p:nvPr/>
        </p:nvSpPr>
        <p:spPr bwMode="auto">
          <a:xfrm>
            <a:off x="914401" y="1933575"/>
            <a:ext cx="1285876" cy="685800"/>
          </a:xfrm>
          <a:prstGeom prst="rect">
            <a:avLst/>
          </a:prstGeom>
          <a:solidFill>
            <a:srgbClr val="FF99CC">
              <a:alpha val="70000"/>
            </a:srgbClr>
          </a:solidFill>
          <a:ln w="9525">
            <a:solidFill>
              <a:srgbClr val="000000"/>
            </a:solidFill>
            <a:miter lim="800000"/>
            <a:headEnd/>
            <a:tailEnd/>
          </a:ln>
        </p:spPr>
        <p:txBody>
          <a:bodyPr tIns="46800"/>
          <a:lstStyle/>
          <a:p>
            <a:pPr algn="ctr"/>
            <a:r>
              <a:rPr lang="en-GB" sz="1300" b="1" dirty="0">
                <a:latin typeface="Times New Roman" pitchFamily="18" charset="0"/>
              </a:rPr>
              <a:t>Infrastructure</a:t>
            </a:r>
          </a:p>
          <a:p>
            <a:pPr algn="ctr"/>
            <a:r>
              <a:rPr lang="en-GB" sz="1200" b="1" dirty="0">
                <a:latin typeface="Times New Roman" pitchFamily="18" charset="0"/>
              </a:rPr>
              <a:t>(construction/ maintenance)</a:t>
            </a:r>
            <a:endParaRPr lang="en-GB" sz="1200" dirty="0"/>
          </a:p>
        </p:txBody>
      </p:sp>
      <p:sp>
        <p:nvSpPr>
          <p:cNvPr id="714759" name="Rectangle 7"/>
          <p:cNvSpPr>
            <a:spLocks noChangeArrowheads="1"/>
          </p:cNvSpPr>
          <p:nvPr/>
        </p:nvSpPr>
        <p:spPr bwMode="auto">
          <a:xfrm>
            <a:off x="914400" y="4195763"/>
            <a:ext cx="1276351" cy="569912"/>
          </a:xfrm>
          <a:prstGeom prst="rect">
            <a:avLst/>
          </a:prstGeom>
          <a:solidFill>
            <a:srgbClr val="FF99CC">
              <a:alpha val="70000"/>
            </a:srgbClr>
          </a:solidFill>
          <a:ln w="9525">
            <a:solidFill>
              <a:srgbClr val="000000"/>
            </a:solidFill>
            <a:miter lim="800000"/>
            <a:headEnd/>
            <a:tailEnd/>
          </a:ln>
        </p:spPr>
        <p:txBody>
          <a:bodyPr tIns="154800"/>
          <a:lstStyle/>
          <a:p>
            <a:pPr algn="ctr"/>
            <a:r>
              <a:rPr lang="en-GB" sz="1400" b="1" dirty="0">
                <a:latin typeface="Times New Roman" pitchFamily="18" charset="0"/>
              </a:rPr>
              <a:t>Economic</a:t>
            </a:r>
            <a:endParaRPr lang="en-GB" sz="1400" dirty="0"/>
          </a:p>
        </p:txBody>
      </p:sp>
      <p:sp>
        <p:nvSpPr>
          <p:cNvPr id="714760" name="Rectangle 8"/>
          <p:cNvSpPr>
            <a:spLocks noChangeArrowheads="1"/>
          </p:cNvSpPr>
          <p:nvPr/>
        </p:nvSpPr>
        <p:spPr bwMode="auto">
          <a:xfrm>
            <a:off x="2495550" y="3084513"/>
            <a:ext cx="1390650" cy="1003300"/>
          </a:xfrm>
          <a:prstGeom prst="rect">
            <a:avLst/>
          </a:prstGeom>
          <a:solidFill>
            <a:srgbClr val="FFCC99">
              <a:alpha val="70000"/>
            </a:srgbClr>
          </a:solidFill>
          <a:ln w="9525">
            <a:solidFill>
              <a:srgbClr val="000000"/>
            </a:solidFill>
            <a:miter lim="800000"/>
            <a:headEnd/>
            <a:tailEnd/>
          </a:ln>
        </p:spPr>
        <p:txBody>
          <a:bodyPr tIns="46800"/>
          <a:lstStyle/>
          <a:p>
            <a:pPr algn="ctr"/>
            <a:r>
              <a:rPr lang="en-GB" sz="1400" b="1" dirty="0">
                <a:latin typeface="Times New Roman" pitchFamily="18" charset="0"/>
              </a:rPr>
              <a:t>Improved Institutional Management of Road System</a:t>
            </a:r>
            <a:endParaRPr lang="en-GB" sz="1400" dirty="0"/>
          </a:p>
        </p:txBody>
      </p:sp>
      <p:sp>
        <p:nvSpPr>
          <p:cNvPr id="714761" name="Rectangle 9"/>
          <p:cNvSpPr>
            <a:spLocks noChangeArrowheads="1"/>
          </p:cNvSpPr>
          <p:nvPr/>
        </p:nvSpPr>
        <p:spPr bwMode="auto">
          <a:xfrm>
            <a:off x="2362200" y="1414463"/>
            <a:ext cx="1447800" cy="571500"/>
          </a:xfrm>
          <a:prstGeom prst="rect">
            <a:avLst/>
          </a:prstGeom>
          <a:solidFill>
            <a:srgbClr val="FFCC99">
              <a:alpha val="70000"/>
            </a:srgbClr>
          </a:solidFill>
          <a:ln w="9525">
            <a:solidFill>
              <a:srgbClr val="000000"/>
            </a:solidFill>
            <a:miter lim="800000"/>
            <a:headEnd/>
            <a:tailEnd/>
          </a:ln>
        </p:spPr>
        <p:txBody>
          <a:bodyPr tIns="46800"/>
          <a:lstStyle/>
          <a:p>
            <a:pPr algn="ctr"/>
            <a:r>
              <a:rPr lang="en-GB" sz="1400" b="1" dirty="0">
                <a:latin typeface="Times New Roman" pitchFamily="18" charset="0"/>
              </a:rPr>
              <a:t>Lower Road Transport Time</a:t>
            </a:r>
            <a:r>
              <a:rPr lang="en-GB" sz="1200" b="1" dirty="0">
                <a:latin typeface="Times New Roman" pitchFamily="18" charset="0"/>
              </a:rPr>
              <a:t> </a:t>
            </a:r>
            <a:endParaRPr lang="en-GB" dirty="0"/>
          </a:p>
        </p:txBody>
      </p:sp>
      <p:sp>
        <p:nvSpPr>
          <p:cNvPr id="714762" name="Rectangle 10"/>
          <p:cNvSpPr>
            <a:spLocks noChangeArrowheads="1"/>
          </p:cNvSpPr>
          <p:nvPr/>
        </p:nvSpPr>
        <p:spPr bwMode="auto">
          <a:xfrm>
            <a:off x="2362200" y="2365375"/>
            <a:ext cx="1447800" cy="571500"/>
          </a:xfrm>
          <a:prstGeom prst="rect">
            <a:avLst/>
          </a:prstGeom>
          <a:solidFill>
            <a:srgbClr val="FFCC99">
              <a:alpha val="70000"/>
            </a:srgbClr>
          </a:solidFill>
          <a:ln w="9525">
            <a:solidFill>
              <a:srgbClr val="000000"/>
            </a:solidFill>
            <a:miter lim="800000"/>
            <a:headEnd/>
            <a:tailEnd/>
          </a:ln>
        </p:spPr>
        <p:txBody>
          <a:bodyPr tIns="46800"/>
          <a:lstStyle/>
          <a:p>
            <a:pPr algn="ctr"/>
            <a:r>
              <a:rPr lang="en-GB" sz="1400" b="1">
                <a:latin typeface="Times New Roman" pitchFamily="18" charset="0"/>
              </a:rPr>
              <a:t>Lower Road Transport Costs</a:t>
            </a:r>
            <a:r>
              <a:rPr lang="en-GB" sz="1200" b="1">
                <a:latin typeface="Times New Roman" pitchFamily="18" charset="0"/>
              </a:rPr>
              <a:t> </a:t>
            </a:r>
            <a:endParaRPr lang="en-GB"/>
          </a:p>
        </p:txBody>
      </p:sp>
      <p:sp>
        <p:nvSpPr>
          <p:cNvPr id="714763" name="Rectangle 11"/>
          <p:cNvSpPr>
            <a:spLocks noChangeArrowheads="1"/>
          </p:cNvSpPr>
          <p:nvPr/>
        </p:nvSpPr>
        <p:spPr bwMode="auto">
          <a:xfrm>
            <a:off x="2495550" y="4195763"/>
            <a:ext cx="1390650" cy="571500"/>
          </a:xfrm>
          <a:prstGeom prst="rect">
            <a:avLst/>
          </a:prstGeom>
          <a:solidFill>
            <a:srgbClr val="FFCC99">
              <a:alpha val="70000"/>
            </a:srgbClr>
          </a:solidFill>
          <a:ln w="9525">
            <a:solidFill>
              <a:srgbClr val="000000"/>
            </a:solidFill>
            <a:miter lim="800000"/>
            <a:headEnd/>
            <a:tailEnd/>
          </a:ln>
        </p:spPr>
        <p:txBody>
          <a:bodyPr tIns="46800"/>
          <a:lstStyle/>
          <a:p>
            <a:pPr algn="ctr"/>
            <a:r>
              <a:rPr lang="en-GB" sz="1400" b="1" dirty="0">
                <a:latin typeface="Times New Roman" pitchFamily="18" charset="0"/>
              </a:rPr>
              <a:t>Increased Employment</a:t>
            </a:r>
            <a:r>
              <a:rPr lang="en-GB" sz="1200" b="1" dirty="0">
                <a:latin typeface="Times New Roman" pitchFamily="18" charset="0"/>
              </a:rPr>
              <a:t> </a:t>
            </a:r>
            <a:endParaRPr lang="en-GB" dirty="0"/>
          </a:p>
        </p:txBody>
      </p:sp>
      <p:sp>
        <p:nvSpPr>
          <p:cNvPr id="714764" name="Rectangle 12"/>
          <p:cNvSpPr>
            <a:spLocks noChangeArrowheads="1"/>
          </p:cNvSpPr>
          <p:nvPr/>
        </p:nvSpPr>
        <p:spPr bwMode="auto">
          <a:xfrm>
            <a:off x="3810000" y="5529263"/>
            <a:ext cx="1600199" cy="768350"/>
          </a:xfrm>
          <a:prstGeom prst="rect">
            <a:avLst/>
          </a:prstGeom>
          <a:solidFill>
            <a:srgbClr val="CCFFCC">
              <a:alpha val="70000"/>
            </a:srgbClr>
          </a:solidFill>
          <a:ln w="9525">
            <a:solidFill>
              <a:srgbClr val="000000"/>
            </a:solidFill>
            <a:miter lim="800000"/>
            <a:headEnd/>
            <a:tailEnd/>
          </a:ln>
        </p:spPr>
        <p:txBody>
          <a:bodyPr tIns="46800"/>
          <a:lstStyle/>
          <a:p>
            <a:pPr algn="ctr"/>
            <a:r>
              <a:rPr lang="en-GB" sz="1400" b="1" dirty="0">
                <a:latin typeface="Times New Roman" pitchFamily="18" charset="0"/>
              </a:rPr>
              <a:t>Enhanced Safety &amp; Health Linked to Roads</a:t>
            </a:r>
            <a:endParaRPr lang="en-GB" sz="1400" dirty="0"/>
          </a:p>
        </p:txBody>
      </p:sp>
      <p:sp>
        <p:nvSpPr>
          <p:cNvPr id="714765" name="Rectangle 13"/>
          <p:cNvSpPr>
            <a:spLocks noChangeArrowheads="1"/>
          </p:cNvSpPr>
          <p:nvPr/>
        </p:nvSpPr>
        <p:spPr bwMode="auto">
          <a:xfrm>
            <a:off x="4038601" y="4614863"/>
            <a:ext cx="1523999" cy="800100"/>
          </a:xfrm>
          <a:prstGeom prst="rect">
            <a:avLst/>
          </a:prstGeom>
          <a:solidFill>
            <a:srgbClr val="CCFFCC">
              <a:alpha val="70000"/>
            </a:srgbClr>
          </a:solidFill>
          <a:ln w="9525">
            <a:solidFill>
              <a:srgbClr val="000000"/>
            </a:solidFill>
            <a:miter lim="800000"/>
            <a:headEnd/>
            <a:tailEnd/>
          </a:ln>
        </p:spPr>
        <p:txBody>
          <a:bodyPr tIns="46800"/>
          <a:lstStyle/>
          <a:p>
            <a:pPr algn="ctr"/>
            <a:r>
              <a:rPr lang="en-GB" sz="1400" b="1" dirty="0">
                <a:latin typeface="Times New Roman" pitchFamily="18" charset="0"/>
              </a:rPr>
              <a:t>Environmental Impacts of Roads Minimised</a:t>
            </a:r>
            <a:endParaRPr lang="en-GB" sz="1400" dirty="0"/>
          </a:p>
        </p:txBody>
      </p:sp>
      <p:sp>
        <p:nvSpPr>
          <p:cNvPr id="714766" name="Rectangle 14"/>
          <p:cNvSpPr>
            <a:spLocks noChangeArrowheads="1"/>
          </p:cNvSpPr>
          <p:nvPr/>
        </p:nvSpPr>
        <p:spPr bwMode="auto">
          <a:xfrm>
            <a:off x="4067174" y="2430463"/>
            <a:ext cx="1343025" cy="774700"/>
          </a:xfrm>
          <a:prstGeom prst="rect">
            <a:avLst/>
          </a:prstGeom>
          <a:solidFill>
            <a:srgbClr val="CCFFCC">
              <a:alpha val="70000"/>
            </a:srgbClr>
          </a:solidFill>
          <a:ln w="9525">
            <a:solidFill>
              <a:srgbClr val="000000"/>
            </a:solidFill>
            <a:miter lim="800000"/>
            <a:headEnd/>
            <a:tailEnd/>
          </a:ln>
        </p:spPr>
        <p:txBody>
          <a:bodyPr tIns="46800"/>
          <a:lstStyle/>
          <a:p>
            <a:pPr algn="ctr"/>
            <a:r>
              <a:rPr lang="en-GB" sz="1400" b="1" dirty="0">
                <a:latin typeface="Times New Roman" pitchFamily="18" charset="0"/>
              </a:rPr>
              <a:t>Greater Accessibility to Social Services</a:t>
            </a:r>
            <a:endParaRPr lang="en-GB" sz="1400" dirty="0"/>
          </a:p>
        </p:txBody>
      </p:sp>
      <p:sp>
        <p:nvSpPr>
          <p:cNvPr id="714767" name="Rectangle 15"/>
          <p:cNvSpPr>
            <a:spLocks noChangeArrowheads="1"/>
          </p:cNvSpPr>
          <p:nvPr/>
        </p:nvSpPr>
        <p:spPr bwMode="auto">
          <a:xfrm>
            <a:off x="4076701" y="1438275"/>
            <a:ext cx="1181100" cy="749300"/>
          </a:xfrm>
          <a:prstGeom prst="rect">
            <a:avLst/>
          </a:prstGeom>
          <a:solidFill>
            <a:srgbClr val="CCFFCC">
              <a:alpha val="70000"/>
            </a:srgbClr>
          </a:solidFill>
          <a:ln w="9525">
            <a:solidFill>
              <a:srgbClr val="000000"/>
            </a:solidFill>
            <a:miter lim="800000"/>
            <a:headEnd/>
            <a:tailEnd/>
          </a:ln>
        </p:spPr>
        <p:txBody>
          <a:bodyPr tIns="46800"/>
          <a:lstStyle/>
          <a:p>
            <a:pPr algn="ctr"/>
            <a:r>
              <a:rPr lang="en-GB" sz="1400" b="1">
                <a:latin typeface="Times New Roman" pitchFamily="18" charset="0"/>
              </a:rPr>
              <a:t>Greater Economic Accessibility</a:t>
            </a:r>
            <a:r>
              <a:rPr lang="en-GB" sz="1200" b="1">
                <a:latin typeface="Times New Roman" pitchFamily="18" charset="0"/>
              </a:rPr>
              <a:t> </a:t>
            </a:r>
            <a:endParaRPr lang="en-GB"/>
          </a:p>
        </p:txBody>
      </p:sp>
      <p:sp>
        <p:nvSpPr>
          <p:cNvPr id="714768" name="Rectangle 16"/>
          <p:cNvSpPr>
            <a:spLocks noChangeArrowheads="1"/>
          </p:cNvSpPr>
          <p:nvPr/>
        </p:nvSpPr>
        <p:spPr bwMode="auto">
          <a:xfrm>
            <a:off x="5467350" y="1768475"/>
            <a:ext cx="1695450" cy="723900"/>
          </a:xfrm>
          <a:prstGeom prst="rect">
            <a:avLst/>
          </a:prstGeom>
          <a:solidFill>
            <a:srgbClr val="CCFFFF">
              <a:alpha val="70000"/>
            </a:srgbClr>
          </a:solidFill>
          <a:ln w="9525">
            <a:solidFill>
              <a:srgbClr val="000000"/>
            </a:solidFill>
            <a:miter lim="800000"/>
            <a:headEnd/>
            <a:tailEnd/>
          </a:ln>
        </p:spPr>
        <p:txBody>
          <a:bodyPr tIns="46800"/>
          <a:lstStyle/>
          <a:p>
            <a:pPr algn="ctr"/>
            <a:r>
              <a:rPr lang="en-GB" sz="1400" b="1" dirty="0">
                <a:latin typeface="Times New Roman" pitchFamily="18" charset="0"/>
              </a:rPr>
              <a:t>Improved Conditions for Economic Growth</a:t>
            </a:r>
            <a:r>
              <a:rPr lang="en-GB" sz="1200" b="1" dirty="0">
                <a:latin typeface="Times New Roman" pitchFamily="18" charset="0"/>
              </a:rPr>
              <a:t> </a:t>
            </a:r>
            <a:endParaRPr lang="en-GB" dirty="0"/>
          </a:p>
        </p:txBody>
      </p:sp>
      <p:sp>
        <p:nvSpPr>
          <p:cNvPr id="714769" name="Rectangle 17"/>
          <p:cNvSpPr>
            <a:spLocks noChangeArrowheads="1"/>
          </p:cNvSpPr>
          <p:nvPr/>
        </p:nvSpPr>
        <p:spPr bwMode="auto">
          <a:xfrm>
            <a:off x="6581774" y="2632078"/>
            <a:ext cx="1038225" cy="569913"/>
          </a:xfrm>
          <a:prstGeom prst="rect">
            <a:avLst/>
          </a:prstGeom>
          <a:solidFill>
            <a:srgbClr val="99CCFF">
              <a:alpha val="70000"/>
            </a:srgbClr>
          </a:solidFill>
          <a:ln w="9525">
            <a:solidFill>
              <a:srgbClr val="000000"/>
            </a:solidFill>
            <a:miter lim="800000"/>
            <a:headEnd/>
            <a:tailEnd/>
          </a:ln>
        </p:spPr>
        <p:txBody>
          <a:bodyPr tIns="46800"/>
          <a:lstStyle/>
          <a:p>
            <a:pPr algn="ctr"/>
            <a:r>
              <a:rPr lang="en-GB" sz="1400" b="1" dirty="0">
                <a:latin typeface="Times New Roman" pitchFamily="18" charset="0"/>
              </a:rPr>
              <a:t>Economic Growth</a:t>
            </a:r>
            <a:endParaRPr lang="en-GB" sz="1400" dirty="0"/>
          </a:p>
        </p:txBody>
      </p:sp>
      <p:sp>
        <p:nvSpPr>
          <p:cNvPr id="714770" name="Rectangle 18"/>
          <p:cNvSpPr>
            <a:spLocks noChangeArrowheads="1"/>
          </p:cNvSpPr>
          <p:nvPr/>
        </p:nvSpPr>
        <p:spPr bwMode="auto">
          <a:xfrm>
            <a:off x="6324601" y="4411663"/>
            <a:ext cx="1190626" cy="569912"/>
          </a:xfrm>
          <a:prstGeom prst="rect">
            <a:avLst/>
          </a:prstGeom>
          <a:solidFill>
            <a:srgbClr val="99CCFF">
              <a:alpha val="70000"/>
            </a:srgbClr>
          </a:solidFill>
          <a:ln w="9525">
            <a:solidFill>
              <a:srgbClr val="000000"/>
            </a:solidFill>
            <a:miter lim="800000"/>
            <a:headEnd/>
            <a:tailEnd/>
          </a:ln>
        </p:spPr>
        <p:txBody>
          <a:bodyPr tIns="46800"/>
          <a:lstStyle/>
          <a:p>
            <a:pPr algn="ctr"/>
            <a:r>
              <a:rPr lang="en-GB" sz="1400" b="1" dirty="0">
                <a:latin typeface="Times New Roman" pitchFamily="18" charset="0"/>
              </a:rPr>
              <a:t>Social Development</a:t>
            </a:r>
            <a:endParaRPr lang="en-GB" sz="1400" dirty="0"/>
          </a:p>
        </p:txBody>
      </p:sp>
      <p:sp>
        <p:nvSpPr>
          <p:cNvPr id="714771" name="Rectangle 19"/>
          <p:cNvSpPr>
            <a:spLocks noChangeArrowheads="1"/>
          </p:cNvSpPr>
          <p:nvPr/>
        </p:nvSpPr>
        <p:spPr bwMode="auto">
          <a:xfrm>
            <a:off x="6987778" y="3509963"/>
            <a:ext cx="1013221" cy="609600"/>
          </a:xfrm>
          <a:prstGeom prst="rect">
            <a:avLst/>
          </a:prstGeom>
          <a:solidFill>
            <a:srgbClr val="CC99FF">
              <a:alpha val="70000"/>
            </a:srgbClr>
          </a:solidFill>
          <a:ln w="9525">
            <a:solidFill>
              <a:srgbClr val="000000"/>
            </a:solidFill>
            <a:miter lim="800000"/>
            <a:headEnd/>
            <a:tailEnd/>
          </a:ln>
        </p:spPr>
        <p:txBody>
          <a:bodyPr tIns="46800"/>
          <a:lstStyle/>
          <a:p>
            <a:pPr algn="ctr"/>
            <a:r>
              <a:rPr lang="en-GB" sz="1400" b="1" dirty="0">
                <a:latin typeface="Times New Roman" pitchFamily="18" charset="0"/>
              </a:rPr>
              <a:t>Poverty Reduction</a:t>
            </a:r>
            <a:endParaRPr lang="en-GB" sz="1400" dirty="0"/>
          </a:p>
        </p:txBody>
      </p:sp>
      <p:sp>
        <p:nvSpPr>
          <p:cNvPr id="714772" name="Text Box 20"/>
          <p:cNvSpPr txBox="1">
            <a:spLocks noChangeArrowheads="1"/>
          </p:cNvSpPr>
          <p:nvPr/>
        </p:nvSpPr>
        <p:spPr bwMode="auto">
          <a:xfrm>
            <a:off x="1323977" y="771528"/>
            <a:ext cx="854121" cy="586957"/>
          </a:xfrm>
          <a:prstGeom prst="rect">
            <a:avLst/>
          </a:prstGeom>
          <a:noFill/>
          <a:ln w="9525" algn="ctr">
            <a:noFill/>
            <a:miter lim="800000"/>
            <a:headEnd/>
            <a:tailEnd/>
          </a:ln>
          <a:effectLst/>
        </p:spPr>
        <p:txBody>
          <a:bodyPr wrap="none" lIns="90000" tIns="46800" rIns="90000" bIns="46800">
            <a:spAutoFit/>
          </a:bodyPr>
          <a:lstStyle/>
          <a:p>
            <a:r>
              <a:rPr lang="en-GB" sz="1600" dirty="0"/>
              <a:t> </a:t>
            </a:r>
            <a:r>
              <a:rPr lang="en-GB" sz="1600" b="1" dirty="0"/>
              <a:t>Output</a:t>
            </a:r>
          </a:p>
          <a:p>
            <a:r>
              <a:rPr lang="en-GB" sz="1600" b="1" dirty="0"/>
              <a:t>Clusters</a:t>
            </a:r>
          </a:p>
        </p:txBody>
      </p:sp>
      <p:sp>
        <p:nvSpPr>
          <p:cNvPr id="714773" name="Text Box 21"/>
          <p:cNvSpPr txBox="1">
            <a:spLocks noChangeArrowheads="1"/>
          </p:cNvSpPr>
          <p:nvPr/>
        </p:nvSpPr>
        <p:spPr bwMode="auto">
          <a:xfrm>
            <a:off x="2624006" y="771528"/>
            <a:ext cx="1175108" cy="586957"/>
          </a:xfrm>
          <a:prstGeom prst="rect">
            <a:avLst/>
          </a:prstGeom>
          <a:noFill/>
          <a:ln w="9525" algn="ctr">
            <a:noFill/>
            <a:miter lim="800000"/>
            <a:headEnd/>
            <a:tailEnd/>
          </a:ln>
          <a:effectLst/>
        </p:spPr>
        <p:txBody>
          <a:bodyPr wrap="none" lIns="90000" tIns="46800" rIns="90000" bIns="46800">
            <a:spAutoFit/>
          </a:bodyPr>
          <a:lstStyle/>
          <a:p>
            <a:pPr algn="ctr"/>
            <a:r>
              <a:rPr lang="en-GB" sz="1600" b="1" dirty="0"/>
              <a:t> Results</a:t>
            </a:r>
          </a:p>
          <a:p>
            <a:pPr algn="ctr"/>
            <a:r>
              <a:rPr lang="en-GB" sz="1600" b="1" dirty="0"/>
              <a:t>(Outcomes)</a:t>
            </a:r>
          </a:p>
        </p:txBody>
      </p:sp>
      <p:sp>
        <p:nvSpPr>
          <p:cNvPr id="714774" name="Text Box 22"/>
          <p:cNvSpPr txBox="1">
            <a:spLocks noChangeArrowheads="1"/>
          </p:cNvSpPr>
          <p:nvPr/>
        </p:nvSpPr>
        <p:spPr bwMode="auto">
          <a:xfrm>
            <a:off x="4400552" y="708443"/>
            <a:ext cx="853417" cy="586957"/>
          </a:xfrm>
          <a:prstGeom prst="rect">
            <a:avLst/>
          </a:prstGeom>
          <a:noFill/>
          <a:ln w="9525" algn="ctr">
            <a:noFill/>
            <a:miter lim="800000"/>
            <a:headEnd/>
            <a:tailEnd/>
          </a:ln>
          <a:effectLst/>
        </p:spPr>
        <p:txBody>
          <a:bodyPr wrap="none" lIns="90000" tIns="46800" rIns="90000" bIns="46800">
            <a:spAutoFit/>
          </a:bodyPr>
          <a:lstStyle/>
          <a:p>
            <a:r>
              <a:rPr lang="en-GB" sz="1600" b="1" dirty="0"/>
              <a:t>Specific</a:t>
            </a:r>
          </a:p>
          <a:p>
            <a:r>
              <a:rPr lang="en-GB" sz="1600" b="1" dirty="0"/>
              <a:t>Impacts</a:t>
            </a:r>
          </a:p>
        </p:txBody>
      </p:sp>
      <p:sp>
        <p:nvSpPr>
          <p:cNvPr id="714775" name="Text Box 23"/>
          <p:cNvSpPr txBox="1">
            <a:spLocks noChangeArrowheads="1"/>
          </p:cNvSpPr>
          <p:nvPr/>
        </p:nvSpPr>
        <p:spPr bwMode="auto">
          <a:xfrm>
            <a:off x="5575867" y="771528"/>
            <a:ext cx="1288600" cy="586957"/>
          </a:xfrm>
          <a:prstGeom prst="rect">
            <a:avLst/>
          </a:prstGeom>
          <a:noFill/>
          <a:ln w="9525" algn="ctr">
            <a:noFill/>
            <a:miter lim="800000"/>
            <a:headEnd/>
            <a:tailEnd/>
          </a:ln>
          <a:effectLst/>
        </p:spPr>
        <p:txBody>
          <a:bodyPr wrap="none" lIns="90000" tIns="46800" rIns="90000" bIns="46800">
            <a:spAutoFit/>
          </a:bodyPr>
          <a:lstStyle/>
          <a:p>
            <a:pPr algn="ctr"/>
            <a:r>
              <a:rPr lang="en-GB" sz="1600" b="1" dirty="0"/>
              <a:t>Intermediate</a:t>
            </a:r>
          </a:p>
          <a:p>
            <a:pPr algn="ctr"/>
            <a:r>
              <a:rPr lang="en-GB" sz="1600" b="1" dirty="0"/>
              <a:t>Impacts</a:t>
            </a:r>
          </a:p>
        </p:txBody>
      </p:sp>
      <p:sp>
        <p:nvSpPr>
          <p:cNvPr id="714776" name="Text Box 24"/>
          <p:cNvSpPr txBox="1">
            <a:spLocks noChangeArrowheads="1"/>
          </p:cNvSpPr>
          <p:nvPr/>
        </p:nvSpPr>
        <p:spPr bwMode="auto">
          <a:xfrm>
            <a:off x="6863012" y="733428"/>
            <a:ext cx="853417" cy="586957"/>
          </a:xfrm>
          <a:prstGeom prst="rect">
            <a:avLst/>
          </a:prstGeom>
          <a:noFill/>
          <a:ln w="9525" algn="ctr">
            <a:noFill/>
            <a:miter lim="800000"/>
            <a:headEnd/>
            <a:tailEnd/>
          </a:ln>
          <a:effectLst/>
        </p:spPr>
        <p:txBody>
          <a:bodyPr wrap="none" lIns="90000" tIns="46800" rIns="90000" bIns="46800">
            <a:spAutoFit/>
          </a:bodyPr>
          <a:lstStyle/>
          <a:p>
            <a:pPr algn="ctr"/>
            <a:r>
              <a:rPr lang="en-GB" sz="1600" b="1"/>
              <a:t>Global</a:t>
            </a:r>
          </a:p>
          <a:p>
            <a:pPr algn="ctr"/>
            <a:r>
              <a:rPr lang="en-GB" sz="1600" b="1"/>
              <a:t>Impacts</a:t>
            </a:r>
          </a:p>
        </p:txBody>
      </p:sp>
      <p:sp>
        <p:nvSpPr>
          <p:cNvPr id="714777" name="Line 25"/>
          <p:cNvSpPr>
            <a:spLocks noChangeShapeType="1"/>
          </p:cNvSpPr>
          <p:nvPr/>
        </p:nvSpPr>
        <p:spPr bwMode="auto">
          <a:xfrm>
            <a:off x="3581401" y="3657600"/>
            <a:ext cx="438151" cy="217170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78" name="Line 26"/>
          <p:cNvSpPr>
            <a:spLocks noChangeShapeType="1"/>
          </p:cNvSpPr>
          <p:nvPr/>
        </p:nvSpPr>
        <p:spPr bwMode="auto">
          <a:xfrm flipV="1">
            <a:off x="3543301" y="2514600"/>
            <a:ext cx="2714625" cy="196850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79" name="Line 27"/>
          <p:cNvSpPr>
            <a:spLocks noChangeShapeType="1"/>
          </p:cNvSpPr>
          <p:nvPr/>
        </p:nvSpPr>
        <p:spPr bwMode="auto">
          <a:xfrm>
            <a:off x="2190751" y="2286000"/>
            <a:ext cx="295275" cy="39370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80" name="Line 28"/>
          <p:cNvSpPr>
            <a:spLocks noChangeShapeType="1"/>
          </p:cNvSpPr>
          <p:nvPr/>
        </p:nvSpPr>
        <p:spPr bwMode="auto">
          <a:xfrm flipV="1">
            <a:off x="2200275" y="1701800"/>
            <a:ext cx="314325" cy="46990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81" name="Line 29"/>
          <p:cNvSpPr>
            <a:spLocks noChangeShapeType="1"/>
          </p:cNvSpPr>
          <p:nvPr/>
        </p:nvSpPr>
        <p:spPr bwMode="auto">
          <a:xfrm flipV="1">
            <a:off x="2190749" y="4495800"/>
            <a:ext cx="314325" cy="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82" name="Line 30"/>
          <p:cNvSpPr>
            <a:spLocks noChangeShapeType="1"/>
          </p:cNvSpPr>
          <p:nvPr/>
        </p:nvSpPr>
        <p:spPr bwMode="auto">
          <a:xfrm flipV="1">
            <a:off x="2181225" y="3657600"/>
            <a:ext cx="323851" cy="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83" name="Line 31"/>
          <p:cNvSpPr>
            <a:spLocks noChangeShapeType="1"/>
          </p:cNvSpPr>
          <p:nvPr/>
        </p:nvSpPr>
        <p:spPr bwMode="auto">
          <a:xfrm>
            <a:off x="5257801" y="2959100"/>
            <a:ext cx="876300" cy="219710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84" name="Line 32"/>
          <p:cNvSpPr>
            <a:spLocks noChangeShapeType="1"/>
          </p:cNvSpPr>
          <p:nvPr/>
        </p:nvSpPr>
        <p:spPr bwMode="auto">
          <a:xfrm>
            <a:off x="3590926" y="1663700"/>
            <a:ext cx="485775" cy="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85" name="Line 33"/>
          <p:cNvSpPr>
            <a:spLocks noChangeShapeType="1"/>
          </p:cNvSpPr>
          <p:nvPr/>
        </p:nvSpPr>
        <p:spPr bwMode="auto">
          <a:xfrm>
            <a:off x="3609975" y="1752601"/>
            <a:ext cx="476251" cy="95250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86" name="Line 34"/>
          <p:cNvSpPr>
            <a:spLocks noChangeShapeType="1"/>
          </p:cNvSpPr>
          <p:nvPr/>
        </p:nvSpPr>
        <p:spPr bwMode="auto">
          <a:xfrm flipV="1">
            <a:off x="3590925" y="2794000"/>
            <a:ext cx="476251" cy="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87" name="Line 35"/>
          <p:cNvSpPr>
            <a:spLocks noChangeShapeType="1"/>
          </p:cNvSpPr>
          <p:nvPr/>
        </p:nvSpPr>
        <p:spPr bwMode="auto">
          <a:xfrm flipV="1">
            <a:off x="3590926" y="1778000"/>
            <a:ext cx="466725" cy="91440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88" name="Line 36"/>
          <p:cNvSpPr>
            <a:spLocks noChangeShapeType="1"/>
          </p:cNvSpPr>
          <p:nvPr/>
        </p:nvSpPr>
        <p:spPr bwMode="auto">
          <a:xfrm flipV="1">
            <a:off x="2209800" y="5130800"/>
            <a:ext cx="1819275" cy="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89" name="Line 37"/>
          <p:cNvSpPr>
            <a:spLocks noChangeShapeType="1"/>
          </p:cNvSpPr>
          <p:nvPr/>
        </p:nvSpPr>
        <p:spPr bwMode="auto">
          <a:xfrm flipV="1">
            <a:off x="5257800" y="2514600"/>
            <a:ext cx="762000" cy="29210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90" name="Line 38"/>
          <p:cNvSpPr>
            <a:spLocks noChangeShapeType="1"/>
          </p:cNvSpPr>
          <p:nvPr/>
        </p:nvSpPr>
        <p:spPr bwMode="auto">
          <a:xfrm>
            <a:off x="2190752" y="5956300"/>
            <a:ext cx="1857375" cy="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91" name="Line 39"/>
          <p:cNvSpPr>
            <a:spLocks noChangeShapeType="1"/>
          </p:cNvSpPr>
          <p:nvPr/>
        </p:nvSpPr>
        <p:spPr bwMode="auto">
          <a:xfrm flipV="1">
            <a:off x="2181226" y="3213100"/>
            <a:ext cx="3009900" cy="2959100"/>
          </a:xfrm>
          <a:prstGeom prst="line">
            <a:avLst/>
          </a:prstGeom>
          <a:noFill/>
          <a:ln w="9525">
            <a:solidFill>
              <a:srgbClr val="FF0000"/>
            </a:solidFill>
            <a:prstDash val="sysDot"/>
            <a:round/>
            <a:headEnd/>
            <a:tailEnd type="triangle" w="med" len="med"/>
          </a:ln>
          <a:effectLst/>
        </p:spPr>
        <p:txBody>
          <a:bodyPr lIns="90000" tIns="46800" rIns="90000" bIns="46800" anchor="ctr">
            <a:spAutoFit/>
          </a:bodyPr>
          <a:lstStyle/>
          <a:p>
            <a:endParaRPr lang="en-US"/>
          </a:p>
        </p:txBody>
      </p:sp>
      <p:sp>
        <p:nvSpPr>
          <p:cNvPr id="714792" name="Line 40"/>
          <p:cNvSpPr>
            <a:spLocks noChangeShapeType="1"/>
          </p:cNvSpPr>
          <p:nvPr/>
        </p:nvSpPr>
        <p:spPr bwMode="auto">
          <a:xfrm>
            <a:off x="3590927" y="3467100"/>
            <a:ext cx="428625" cy="148590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93" name="Line 41"/>
          <p:cNvSpPr>
            <a:spLocks noChangeShapeType="1"/>
          </p:cNvSpPr>
          <p:nvPr/>
        </p:nvSpPr>
        <p:spPr bwMode="auto">
          <a:xfrm>
            <a:off x="6667501" y="2095500"/>
            <a:ext cx="409575" cy="520700"/>
          </a:xfrm>
          <a:prstGeom prst="line">
            <a:avLst/>
          </a:prstGeom>
          <a:noFill/>
          <a:ln w="9525">
            <a:solidFill>
              <a:srgbClr val="FF0000"/>
            </a:solidFill>
            <a:prstDash val="sysDot"/>
            <a:round/>
            <a:headEnd/>
            <a:tailEnd type="triangle" w="med" len="med"/>
          </a:ln>
          <a:effectLst/>
        </p:spPr>
        <p:txBody>
          <a:bodyPr lIns="90000" tIns="46800" rIns="90000" bIns="46800" anchor="ctr">
            <a:spAutoFit/>
          </a:bodyPr>
          <a:lstStyle/>
          <a:p>
            <a:endParaRPr lang="en-US"/>
          </a:p>
        </p:txBody>
      </p:sp>
      <p:sp>
        <p:nvSpPr>
          <p:cNvPr id="714794" name="Line 42"/>
          <p:cNvSpPr>
            <a:spLocks noChangeShapeType="1"/>
          </p:cNvSpPr>
          <p:nvPr/>
        </p:nvSpPr>
        <p:spPr bwMode="auto">
          <a:xfrm flipV="1">
            <a:off x="7134225" y="4127500"/>
            <a:ext cx="295275" cy="27940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95" name="Rectangle 43"/>
          <p:cNvSpPr>
            <a:spLocks noChangeArrowheads="1"/>
          </p:cNvSpPr>
          <p:nvPr/>
        </p:nvSpPr>
        <p:spPr bwMode="auto">
          <a:xfrm>
            <a:off x="5486401" y="5133975"/>
            <a:ext cx="1523999" cy="723900"/>
          </a:xfrm>
          <a:prstGeom prst="rect">
            <a:avLst/>
          </a:prstGeom>
          <a:solidFill>
            <a:srgbClr val="CCFFFF">
              <a:alpha val="30000"/>
            </a:srgbClr>
          </a:solidFill>
          <a:ln w="9525">
            <a:solidFill>
              <a:srgbClr val="000000"/>
            </a:solidFill>
            <a:prstDash val="sysDot"/>
            <a:miter lim="800000"/>
            <a:headEnd/>
            <a:tailEnd/>
          </a:ln>
        </p:spPr>
        <p:txBody>
          <a:bodyPr tIns="154800"/>
          <a:lstStyle/>
          <a:p>
            <a:pPr algn="ctr"/>
            <a:r>
              <a:rPr lang="en-GB" sz="1400" b="1">
                <a:latin typeface="Times New Roman" pitchFamily="18" charset="0"/>
              </a:rPr>
              <a:t>Enhanced Human Capacity</a:t>
            </a:r>
            <a:r>
              <a:rPr lang="en-GB" sz="1200" b="1">
                <a:latin typeface="Times New Roman" pitchFamily="18" charset="0"/>
              </a:rPr>
              <a:t> </a:t>
            </a:r>
            <a:endParaRPr lang="en-GB"/>
          </a:p>
        </p:txBody>
      </p:sp>
      <p:sp>
        <p:nvSpPr>
          <p:cNvPr id="714796" name="Line 44"/>
          <p:cNvSpPr>
            <a:spLocks noChangeShapeType="1"/>
          </p:cNvSpPr>
          <p:nvPr/>
        </p:nvSpPr>
        <p:spPr bwMode="auto">
          <a:xfrm flipV="1">
            <a:off x="5219700" y="5854700"/>
            <a:ext cx="857251" cy="317500"/>
          </a:xfrm>
          <a:prstGeom prst="line">
            <a:avLst/>
          </a:prstGeom>
          <a:noFill/>
          <a:ln w="9525">
            <a:solidFill>
              <a:srgbClr val="FF0000"/>
            </a:solidFill>
            <a:prstDash val="sysDot"/>
            <a:round/>
            <a:headEnd/>
            <a:tailEnd type="triangle" w="med" len="med"/>
          </a:ln>
          <a:effectLst/>
        </p:spPr>
        <p:txBody>
          <a:bodyPr lIns="90000" tIns="46800" rIns="90000" bIns="46800" anchor="ctr">
            <a:spAutoFit/>
          </a:bodyPr>
          <a:lstStyle/>
          <a:p>
            <a:endParaRPr lang="en-US"/>
          </a:p>
        </p:txBody>
      </p:sp>
      <p:sp>
        <p:nvSpPr>
          <p:cNvPr id="714797" name="Line 45"/>
          <p:cNvSpPr>
            <a:spLocks noChangeShapeType="1"/>
          </p:cNvSpPr>
          <p:nvPr/>
        </p:nvSpPr>
        <p:spPr bwMode="auto">
          <a:xfrm>
            <a:off x="5238750" y="4965700"/>
            <a:ext cx="809625" cy="139700"/>
          </a:xfrm>
          <a:prstGeom prst="line">
            <a:avLst/>
          </a:prstGeom>
          <a:noFill/>
          <a:ln w="9525">
            <a:solidFill>
              <a:srgbClr val="FF0000"/>
            </a:solidFill>
            <a:prstDash val="sysDot"/>
            <a:round/>
            <a:headEnd/>
            <a:tailEnd type="triangle" w="med" len="med"/>
          </a:ln>
          <a:effectLst/>
        </p:spPr>
        <p:txBody>
          <a:bodyPr lIns="90000" tIns="46800" rIns="90000" bIns="46800" anchor="ctr">
            <a:spAutoFit/>
          </a:bodyPr>
          <a:lstStyle/>
          <a:p>
            <a:endParaRPr lang="en-US"/>
          </a:p>
        </p:txBody>
      </p:sp>
      <p:sp>
        <p:nvSpPr>
          <p:cNvPr id="714798" name="Line 46"/>
          <p:cNvSpPr>
            <a:spLocks noChangeShapeType="1"/>
          </p:cNvSpPr>
          <p:nvPr/>
        </p:nvSpPr>
        <p:spPr bwMode="auto">
          <a:xfrm flipV="1">
            <a:off x="5238751" y="2501900"/>
            <a:ext cx="1133475" cy="2374900"/>
          </a:xfrm>
          <a:prstGeom prst="line">
            <a:avLst/>
          </a:prstGeom>
          <a:noFill/>
          <a:ln w="9525">
            <a:solidFill>
              <a:srgbClr val="FF0000"/>
            </a:solidFill>
            <a:prstDash val="sysDot"/>
            <a:round/>
            <a:headEnd/>
            <a:tailEnd type="triangle" w="med" len="med"/>
          </a:ln>
          <a:effectLst/>
        </p:spPr>
        <p:txBody>
          <a:bodyPr lIns="90000" tIns="46800" rIns="90000" bIns="46800" anchor="ctr">
            <a:spAutoFit/>
          </a:bodyPr>
          <a:lstStyle/>
          <a:p>
            <a:endParaRPr lang="en-US"/>
          </a:p>
        </p:txBody>
      </p:sp>
      <p:sp>
        <p:nvSpPr>
          <p:cNvPr id="714799" name="Line 47"/>
          <p:cNvSpPr>
            <a:spLocks noChangeShapeType="1"/>
          </p:cNvSpPr>
          <p:nvPr/>
        </p:nvSpPr>
        <p:spPr bwMode="auto">
          <a:xfrm>
            <a:off x="5267325" y="1612900"/>
            <a:ext cx="752475" cy="13970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800" name="Line 48"/>
          <p:cNvSpPr>
            <a:spLocks noChangeShapeType="1"/>
          </p:cNvSpPr>
          <p:nvPr/>
        </p:nvSpPr>
        <p:spPr bwMode="auto">
          <a:xfrm flipV="1">
            <a:off x="6686549" y="5003801"/>
            <a:ext cx="390525" cy="508000"/>
          </a:xfrm>
          <a:prstGeom prst="line">
            <a:avLst/>
          </a:prstGeom>
          <a:noFill/>
          <a:ln w="9525">
            <a:solidFill>
              <a:srgbClr val="FF0000"/>
            </a:solidFill>
            <a:prstDash val="sysDot"/>
            <a:round/>
            <a:headEnd/>
            <a:tailEnd type="triangle" w="med" len="med"/>
          </a:ln>
          <a:effectLst/>
        </p:spPr>
        <p:txBody>
          <a:bodyPr lIns="90000" tIns="46800" rIns="90000" bIns="46800" anchor="ctr">
            <a:spAutoFit/>
          </a:bodyPr>
          <a:lstStyle/>
          <a:p>
            <a:endParaRPr lang="en-US"/>
          </a:p>
        </p:txBody>
      </p:sp>
      <p:sp>
        <p:nvSpPr>
          <p:cNvPr id="714801" name="Line 49"/>
          <p:cNvSpPr>
            <a:spLocks noChangeShapeType="1"/>
          </p:cNvSpPr>
          <p:nvPr/>
        </p:nvSpPr>
        <p:spPr bwMode="auto">
          <a:xfrm>
            <a:off x="7105651" y="3213100"/>
            <a:ext cx="295275" cy="27940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803" name="Line 51"/>
          <p:cNvSpPr>
            <a:spLocks noChangeShapeType="1"/>
          </p:cNvSpPr>
          <p:nvPr/>
        </p:nvSpPr>
        <p:spPr bwMode="auto">
          <a:xfrm flipV="1">
            <a:off x="2185988" y="2749550"/>
            <a:ext cx="309563" cy="83820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804" name="Line 52"/>
          <p:cNvSpPr>
            <a:spLocks noChangeShapeType="1"/>
          </p:cNvSpPr>
          <p:nvPr/>
        </p:nvSpPr>
        <p:spPr bwMode="auto">
          <a:xfrm flipV="1">
            <a:off x="2185987" y="1803400"/>
            <a:ext cx="319088" cy="166370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805" name="Text Box 53"/>
          <p:cNvSpPr txBox="1">
            <a:spLocks noChangeArrowheads="1"/>
          </p:cNvSpPr>
          <p:nvPr/>
        </p:nvSpPr>
        <p:spPr bwMode="auto">
          <a:xfrm>
            <a:off x="4419600" y="5181600"/>
            <a:ext cx="990600" cy="375996"/>
          </a:xfrm>
          <a:prstGeom prst="rect">
            <a:avLst/>
          </a:prstGeom>
          <a:solidFill>
            <a:schemeClr val="accent1">
              <a:alpha val="39999"/>
            </a:schemeClr>
          </a:solidFill>
          <a:ln w="38100" algn="ctr">
            <a:solidFill>
              <a:srgbClr val="FF6600"/>
            </a:solidFill>
            <a:prstDash val="dash"/>
            <a:miter lim="800000"/>
            <a:headEnd/>
            <a:tailEnd/>
          </a:ln>
          <a:effectLst/>
        </p:spPr>
        <p:txBody>
          <a:bodyPr wrap="square" tIns="82800">
            <a:spAutoFit/>
          </a:bodyPr>
          <a:lstStyle/>
          <a:p>
            <a:pPr algn="ctr">
              <a:spcBef>
                <a:spcPct val="50000"/>
              </a:spcBef>
            </a:pPr>
            <a:r>
              <a:rPr lang="fr-BE" sz="1600" b="1" dirty="0">
                <a:latin typeface="Calibri" pitchFamily="34" charset="0"/>
              </a:rPr>
              <a:t>SDG </a:t>
            </a:r>
            <a:endParaRPr lang="en-GB" sz="1600" b="1" dirty="0">
              <a:latin typeface="Calibri" pitchFamily="34" charset="0"/>
            </a:endParaRPr>
          </a:p>
        </p:txBody>
      </p:sp>
      <p:sp>
        <p:nvSpPr>
          <p:cNvPr id="714806" name="Text Box 54"/>
          <p:cNvSpPr txBox="1">
            <a:spLocks noChangeArrowheads="1"/>
          </p:cNvSpPr>
          <p:nvPr/>
        </p:nvSpPr>
        <p:spPr bwMode="auto">
          <a:xfrm>
            <a:off x="4191000" y="6248400"/>
            <a:ext cx="994171" cy="375996"/>
          </a:xfrm>
          <a:prstGeom prst="rect">
            <a:avLst/>
          </a:prstGeom>
          <a:solidFill>
            <a:schemeClr val="accent1">
              <a:alpha val="39999"/>
            </a:schemeClr>
          </a:solidFill>
          <a:ln w="38100" algn="ctr">
            <a:solidFill>
              <a:srgbClr val="FF6600"/>
            </a:solidFill>
            <a:prstDash val="dash"/>
            <a:miter lim="800000"/>
            <a:headEnd/>
            <a:tailEnd/>
          </a:ln>
          <a:effectLst/>
        </p:spPr>
        <p:txBody>
          <a:bodyPr wrap="square" tIns="82800">
            <a:spAutoFit/>
          </a:bodyPr>
          <a:lstStyle/>
          <a:p>
            <a:pPr algn="ctr">
              <a:spcBef>
                <a:spcPct val="50000"/>
              </a:spcBef>
            </a:pPr>
            <a:r>
              <a:rPr lang="fr-BE" sz="1600" b="1" dirty="0">
                <a:latin typeface="Calibri" pitchFamily="34" charset="0"/>
              </a:rPr>
              <a:t>SDG </a:t>
            </a:r>
            <a:endParaRPr lang="en-GB" sz="1600" b="1" dirty="0">
              <a:latin typeface="Calibri" pitchFamily="34" charset="0"/>
            </a:endParaRPr>
          </a:p>
        </p:txBody>
      </p:sp>
      <p:sp>
        <p:nvSpPr>
          <p:cNvPr id="714807" name="Text Box 55"/>
          <p:cNvSpPr txBox="1">
            <a:spLocks noChangeArrowheads="1"/>
          </p:cNvSpPr>
          <p:nvPr/>
        </p:nvSpPr>
        <p:spPr bwMode="auto">
          <a:xfrm>
            <a:off x="7013973" y="4029075"/>
            <a:ext cx="854870" cy="375996"/>
          </a:xfrm>
          <a:prstGeom prst="rect">
            <a:avLst/>
          </a:prstGeom>
          <a:solidFill>
            <a:schemeClr val="accent1">
              <a:alpha val="70000"/>
            </a:schemeClr>
          </a:solidFill>
          <a:ln w="38100" algn="ctr">
            <a:solidFill>
              <a:srgbClr val="FF6600"/>
            </a:solidFill>
            <a:miter lim="800000"/>
            <a:headEnd/>
            <a:tailEnd/>
          </a:ln>
          <a:effectLst/>
        </p:spPr>
        <p:txBody>
          <a:bodyPr tIns="82800">
            <a:spAutoFit/>
          </a:bodyPr>
          <a:lstStyle/>
          <a:p>
            <a:pPr algn="ctr">
              <a:spcBef>
                <a:spcPct val="50000"/>
              </a:spcBef>
            </a:pPr>
            <a:r>
              <a:rPr lang="fr-BE" sz="1600" b="1" dirty="0">
                <a:latin typeface="Calibri" pitchFamily="34" charset="0"/>
              </a:rPr>
              <a:t>SDG </a:t>
            </a:r>
            <a:endParaRPr lang="en-GB" sz="1600" b="1" dirty="0">
              <a:latin typeface="Calibri" pitchFamily="34" charset="0"/>
            </a:endParaRPr>
          </a:p>
        </p:txBody>
      </p:sp>
      <p:pic>
        <p:nvPicPr>
          <p:cNvPr id="59" name="Picture 2" descr="C:\Users\RVWRMP111\Desktop\animated-nepal-flag-image-0007.gif"/>
          <p:cNvPicPr>
            <a:picLocks noChangeAspect="1" noChangeArrowheads="1" noCrop="1"/>
          </p:cNvPicPr>
          <p:nvPr/>
        </p:nvPicPr>
        <p:blipFill>
          <a:blip r:embed="rId3"/>
          <a:srcRect/>
          <a:stretch>
            <a:fillRect/>
          </a:stretch>
        </p:blipFill>
        <p:spPr bwMode="auto">
          <a:xfrm>
            <a:off x="76202" y="76200"/>
            <a:ext cx="686782" cy="838200"/>
          </a:xfrm>
          <a:prstGeom prst="rect">
            <a:avLst/>
          </a:prstGeom>
          <a:noFill/>
        </p:spPr>
      </p:pic>
      <p:pic>
        <p:nvPicPr>
          <p:cNvPr id="60" name="Picture 3" descr="C:\Users\RVWRMP111\Desktop\715px-Emblem_of_Nepal.svg.png"/>
          <p:cNvPicPr>
            <a:picLocks noChangeAspect="1" noChangeArrowheads="1"/>
          </p:cNvPicPr>
          <p:nvPr/>
        </p:nvPicPr>
        <p:blipFill>
          <a:blip r:embed="rId4" cstate="print"/>
          <a:srcRect/>
          <a:stretch>
            <a:fillRect/>
          </a:stretch>
        </p:blipFill>
        <p:spPr bwMode="auto">
          <a:xfrm>
            <a:off x="8153400" y="70871"/>
            <a:ext cx="914400" cy="767329"/>
          </a:xfrm>
          <a:prstGeom prst="rect">
            <a:avLst/>
          </a:prstGeom>
          <a:noFill/>
        </p:spPr>
      </p:pic>
    </p:spTree>
    <p:extLst>
      <p:ext uri="{BB962C8B-B14F-4D97-AF65-F5344CB8AC3E}">
        <p14:creationId xmlns:p14="http://schemas.microsoft.com/office/powerpoint/2010/main" val="1213109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4758"/>
                                        </p:tgtEl>
                                        <p:attrNameLst>
                                          <p:attrName>style.visibility</p:attrName>
                                        </p:attrNameLst>
                                      </p:cBhvr>
                                      <p:to>
                                        <p:strVal val="visible"/>
                                      </p:to>
                                    </p:set>
                                    <p:animEffect transition="in" filter="fade">
                                      <p:cBhvr>
                                        <p:cTn id="7" dur="1000"/>
                                        <p:tgtEl>
                                          <p:spTgt spid="7147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4755"/>
                                        </p:tgtEl>
                                        <p:attrNameLst>
                                          <p:attrName>style.visibility</p:attrName>
                                        </p:attrNameLst>
                                      </p:cBhvr>
                                      <p:to>
                                        <p:strVal val="visible"/>
                                      </p:to>
                                    </p:set>
                                    <p:animEffect transition="in" filter="fade">
                                      <p:cBhvr>
                                        <p:cTn id="10" dur="1000"/>
                                        <p:tgtEl>
                                          <p:spTgt spid="7147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4759"/>
                                        </p:tgtEl>
                                        <p:attrNameLst>
                                          <p:attrName>style.visibility</p:attrName>
                                        </p:attrNameLst>
                                      </p:cBhvr>
                                      <p:to>
                                        <p:strVal val="visible"/>
                                      </p:to>
                                    </p:set>
                                    <p:animEffect transition="in" filter="fade">
                                      <p:cBhvr>
                                        <p:cTn id="13" dur="1000"/>
                                        <p:tgtEl>
                                          <p:spTgt spid="71475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4757"/>
                                        </p:tgtEl>
                                        <p:attrNameLst>
                                          <p:attrName>style.visibility</p:attrName>
                                        </p:attrNameLst>
                                      </p:cBhvr>
                                      <p:to>
                                        <p:strVal val="visible"/>
                                      </p:to>
                                    </p:set>
                                    <p:animEffect transition="in" filter="fade">
                                      <p:cBhvr>
                                        <p:cTn id="16" dur="1000"/>
                                        <p:tgtEl>
                                          <p:spTgt spid="71475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14756"/>
                                        </p:tgtEl>
                                        <p:attrNameLst>
                                          <p:attrName>style.visibility</p:attrName>
                                        </p:attrNameLst>
                                      </p:cBhvr>
                                      <p:to>
                                        <p:strVal val="visible"/>
                                      </p:to>
                                    </p:set>
                                    <p:animEffect transition="in" filter="fade">
                                      <p:cBhvr>
                                        <p:cTn id="19" dur="1000"/>
                                        <p:tgtEl>
                                          <p:spTgt spid="714756"/>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714780"/>
                                        </p:tgtEl>
                                        <p:attrNameLst>
                                          <p:attrName>style.visibility</p:attrName>
                                        </p:attrNameLst>
                                      </p:cBhvr>
                                      <p:to>
                                        <p:strVal val="visible"/>
                                      </p:to>
                                    </p:set>
                                    <p:animEffect transition="in" filter="box(in)">
                                      <p:cBhvr>
                                        <p:cTn id="24" dur="500"/>
                                        <p:tgtEl>
                                          <p:spTgt spid="714780"/>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714779"/>
                                        </p:tgtEl>
                                        <p:attrNameLst>
                                          <p:attrName>style.visibility</p:attrName>
                                        </p:attrNameLst>
                                      </p:cBhvr>
                                      <p:to>
                                        <p:strVal val="visible"/>
                                      </p:to>
                                    </p:set>
                                    <p:animEffect transition="in" filter="box(in)">
                                      <p:cBhvr>
                                        <p:cTn id="27" dur="500"/>
                                        <p:tgtEl>
                                          <p:spTgt spid="714779"/>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714803"/>
                                        </p:tgtEl>
                                        <p:attrNameLst>
                                          <p:attrName>style.visibility</p:attrName>
                                        </p:attrNameLst>
                                      </p:cBhvr>
                                      <p:to>
                                        <p:strVal val="visible"/>
                                      </p:to>
                                    </p:set>
                                    <p:animEffect transition="in" filter="box(in)">
                                      <p:cBhvr>
                                        <p:cTn id="30" dur="500"/>
                                        <p:tgtEl>
                                          <p:spTgt spid="714803"/>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714804"/>
                                        </p:tgtEl>
                                        <p:attrNameLst>
                                          <p:attrName>style.visibility</p:attrName>
                                        </p:attrNameLst>
                                      </p:cBhvr>
                                      <p:to>
                                        <p:strVal val="visible"/>
                                      </p:to>
                                    </p:set>
                                    <p:animEffect transition="in" filter="box(in)">
                                      <p:cBhvr>
                                        <p:cTn id="33" dur="500"/>
                                        <p:tgtEl>
                                          <p:spTgt spid="714804"/>
                                        </p:tgtEl>
                                      </p:cBhvr>
                                    </p:animEffect>
                                  </p:childTnLst>
                                </p:cTn>
                              </p:par>
                            </p:childTnLst>
                          </p:cTn>
                        </p:par>
                        <p:par>
                          <p:cTn id="34" fill="hold">
                            <p:stCondLst>
                              <p:cond delay="500"/>
                            </p:stCondLst>
                            <p:childTnLst>
                              <p:par>
                                <p:cTn id="35" presetID="10" presetClass="entr" presetSubtype="0" fill="hold" grpId="0" nodeType="afterEffect">
                                  <p:stCondLst>
                                    <p:cond delay="500"/>
                                  </p:stCondLst>
                                  <p:childTnLst>
                                    <p:set>
                                      <p:cBhvr>
                                        <p:cTn id="36" dur="1" fill="hold">
                                          <p:stCondLst>
                                            <p:cond delay="0"/>
                                          </p:stCondLst>
                                        </p:cTn>
                                        <p:tgtEl>
                                          <p:spTgt spid="714761"/>
                                        </p:tgtEl>
                                        <p:attrNameLst>
                                          <p:attrName>style.visibility</p:attrName>
                                        </p:attrNameLst>
                                      </p:cBhvr>
                                      <p:to>
                                        <p:strVal val="visible"/>
                                      </p:to>
                                    </p:set>
                                    <p:animEffect transition="in" filter="fade">
                                      <p:cBhvr>
                                        <p:cTn id="37" dur="500"/>
                                        <p:tgtEl>
                                          <p:spTgt spid="714761"/>
                                        </p:tgtEl>
                                      </p:cBhvr>
                                    </p:animEffect>
                                  </p:childTnLst>
                                </p:cTn>
                              </p:par>
                            </p:childTnLst>
                          </p:cTn>
                        </p:par>
                        <p:par>
                          <p:cTn id="38" fill="hold">
                            <p:stCondLst>
                              <p:cond delay="1500"/>
                            </p:stCondLst>
                            <p:childTnLst>
                              <p:par>
                                <p:cTn id="39" presetID="10" presetClass="entr" presetSubtype="0" fill="hold" grpId="0" nodeType="afterEffect">
                                  <p:stCondLst>
                                    <p:cond delay="500"/>
                                  </p:stCondLst>
                                  <p:childTnLst>
                                    <p:set>
                                      <p:cBhvr>
                                        <p:cTn id="40" dur="1" fill="hold">
                                          <p:stCondLst>
                                            <p:cond delay="0"/>
                                          </p:stCondLst>
                                        </p:cTn>
                                        <p:tgtEl>
                                          <p:spTgt spid="714762"/>
                                        </p:tgtEl>
                                        <p:attrNameLst>
                                          <p:attrName>style.visibility</p:attrName>
                                        </p:attrNameLst>
                                      </p:cBhvr>
                                      <p:to>
                                        <p:strVal val="visible"/>
                                      </p:to>
                                    </p:set>
                                    <p:animEffect transition="in" filter="fade">
                                      <p:cBhvr>
                                        <p:cTn id="41" dur="500"/>
                                        <p:tgtEl>
                                          <p:spTgt spid="714762"/>
                                        </p:tgtEl>
                                      </p:cBhvr>
                                    </p:animEffect>
                                  </p:childTnLst>
                                </p:cTn>
                              </p:par>
                            </p:childTnLst>
                          </p:cTn>
                        </p:par>
                        <p:par>
                          <p:cTn id="42" fill="hold">
                            <p:stCondLst>
                              <p:cond delay="2500"/>
                            </p:stCondLst>
                            <p:childTnLst>
                              <p:par>
                                <p:cTn id="43" presetID="4" presetClass="entr" presetSubtype="16" fill="hold" grpId="0" nodeType="afterEffect">
                                  <p:stCondLst>
                                    <p:cond delay="500"/>
                                  </p:stCondLst>
                                  <p:childTnLst>
                                    <p:set>
                                      <p:cBhvr>
                                        <p:cTn id="44" dur="1" fill="hold">
                                          <p:stCondLst>
                                            <p:cond delay="0"/>
                                          </p:stCondLst>
                                        </p:cTn>
                                        <p:tgtEl>
                                          <p:spTgt spid="714782"/>
                                        </p:tgtEl>
                                        <p:attrNameLst>
                                          <p:attrName>style.visibility</p:attrName>
                                        </p:attrNameLst>
                                      </p:cBhvr>
                                      <p:to>
                                        <p:strVal val="visible"/>
                                      </p:to>
                                    </p:set>
                                    <p:animEffect transition="in" filter="box(in)">
                                      <p:cBhvr>
                                        <p:cTn id="45" dur="500"/>
                                        <p:tgtEl>
                                          <p:spTgt spid="714782"/>
                                        </p:tgtEl>
                                      </p:cBhvr>
                                    </p:animEffect>
                                  </p:childTnLst>
                                </p:cTn>
                              </p:par>
                            </p:childTnLst>
                          </p:cTn>
                        </p:par>
                        <p:par>
                          <p:cTn id="46" fill="hold">
                            <p:stCondLst>
                              <p:cond delay="3500"/>
                            </p:stCondLst>
                            <p:childTnLst>
                              <p:par>
                                <p:cTn id="47" presetID="10" presetClass="entr" presetSubtype="0" fill="hold" grpId="0" nodeType="afterEffect">
                                  <p:stCondLst>
                                    <p:cond delay="500"/>
                                  </p:stCondLst>
                                  <p:childTnLst>
                                    <p:set>
                                      <p:cBhvr>
                                        <p:cTn id="48" dur="1" fill="hold">
                                          <p:stCondLst>
                                            <p:cond delay="0"/>
                                          </p:stCondLst>
                                        </p:cTn>
                                        <p:tgtEl>
                                          <p:spTgt spid="714760"/>
                                        </p:tgtEl>
                                        <p:attrNameLst>
                                          <p:attrName>style.visibility</p:attrName>
                                        </p:attrNameLst>
                                      </p:cBhvr>
                                      <p:to>
                                        <p:strVal val="visible"/>
                                      </p:to>
                                    </p:set>
                                    <p:animEffect transition="in" filter="fade">
                                      <p:cBhvr>
                                        <p:cTn id="49" dur="500"/>
                                        <p:tgtEl>
                                          <p:spTgt spid="714760"/>
                                        </p:tgtEl>
                                      </p:cBhvr>
                                    </p:animEffect>
                                  </p:childTnLst>
                                </p:cTn>
                              </p:par>
                            </p:childTnLst>
                          </p:cTn>
                        </p:par>
                        <p:par>
                          <p:cTn id="50" fill="hold">
                            <p:stCondLst>
                              <p:cond delay="4500"/>
                            </p:stCondLst>
                            <p:childTnLst>
                              <p:par>
                                <p:cTn id="51" presetID="4" presetClass="entr" presetSubtype="16" fill="hold" grpId="0" nodeType="afterEffect">
                                  <p:stCondLst>
                                    <p:cond delay="500"/>
                                  </p:stCondLst>
                                  <p:childTnLst>
                                    <p:set>
                                      <p:cBhvr>
                                        <p:cTn id="52" dur="1" fill="hold">
                                          <p:stCondLst>
                                            <p:cond delay="0"/>
                                          </p:stCondLst>
                                        </p:cTn>
                                        <p:tgtEl>
                                          <p:spTgt spid="714781"/>
                                        </p:tgtEl>
                                        <p:attrNameLst>
                                          <p:attrName>style.visibility</p:attrName>
                                        </p:attrNameLst>
                                      </p:cBhvr>
                                      <p:to>
                                        <p:strVal val="visible"/>
                                      </p:to>
                                    </p:set>
                                    <p:animEffect transition="in" filter="box(in)">
                                      <p:cBhvr>
                                        <p:cTn id="53" dur="500"/>
                                        <p:tgtEl>
                                          <p:spTgt spid="714781"/>
                                        </p:tgtEl>
                                      </p:cBhvr>
                                    </p:animEffect>
                                  </p:childTnLst>
                                </p:cTn>
                              </p:par>
                            </p:childTnLst>
                          </p:cTn>
                        </p:par>
                        <p:par>
                          <p:cTn id="54" fill="hold">
                            <p:stCondLst>
                              <p:cond delay="5500"/>
                            </p:stCondLst>
                            <p:childTnLst>
                              <p:par>
                                <p:cTn id="55" presetID="10" presetClass="entr" presetSubtype="0" fill="hold" grpId="0" nodeType="afterEffect">
                                  <p:stCondLst>
                                    <p:cond delay="500"/>
                                  </p:stCondLst>
                                  <p:childTnLst>
                                    <p:set>
                                      <p:cBhvr>
                                        <p:cTn id="56" dur="1" fill="hold">
                                          <p:stCondLst>
                                            <p:cond delay="0"/>
                                          </p:stCondLst>
                                        </p:cTn>
                                        <p:tgtEl>
                                          <p:spTgt spid="714763"/>
                                        </p:tgtEl>
                                        <p:attrNameLst>
                                          <p:attrName>style.visibility</p:attrName>
                                        </p:attrNameLst>
                                      </p:cBhvr>
                                      <p:to>
                                        <p:strVal val="visible"/>
                                      </p:to>
                                    </p:set>
                                    <p:animEffect transition="in" filter="fade">
                                      <p:cBhvr>
                                        <p:cTn id="57" dur="500"/>
                                        <p:tgtEl>
                                          <p:spTgt spid="714763"/>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14784"/>
                                        </p:tgtEl>
                                        <p:attrNameLst>
                                          <p:attrName>style.visibility</p:attrName>
                                        </p:attrNameLst>
                                      </p:cBhvr>
                                      <p:to>
                                        <p:strVal val="visible"/>
                                      </p:to>
                                    </p:set>
                                    <p:animEffect transition="in" filter="box(in)">
                                      <p:cBhvr>
                                        <p:cTn id="62" dur="500"/>
                                        <p:tgtEl>
                                          <p:spTgt spid="714784"/>
                                        </p:tgtEl>
                                      </p:cBhvr>
                                    </p:animEffect>
                                  </p:childTnLst>
                                </p:cTn>
                              </p:par>
                              <p:par>
                                <p:cTn id="63" presetID="4" presetClass="entr" presetSubtype="16" fill="hold" grpId="0" nodeType="withEffect">
                                  <p:stCondLst>
                                    <p:cond delay="500"/>
                                  </p:stCondLst>
                                  <p:childTnLst>
                                    <p:set>
                                      <p:cBhvr>
                                        <p:cTn id="64" dur="1" fill="hold">
                                          <p:stCondLst>
                                            <p:cond delay="0"/>
                                          </p:stCondLst>
                                        </p:cTn>
                                        <p:tgtEl>
                                          <p:spTgt spid="714787"/>
                                        </p:tgtEl>
                                        <p:attrNameLst>
                                          <p:attrName>style.visibility</p:attrName>
                                        </p:attrNameLst>
                                      </p:cBhvr>
                                      <p:to>
                                        <p:strVal val="visible"/>
                                      </p:to>
                                    </p:set>
                                    <p:animEffect transition="in" filter="box(in)">
                                      <p:cBhvr>
                                        <p:cTn id="65" dur="500"/>
                                        <p:tgtEl>
                                          <p:spTgt spid="714787"/>
                                        </p:tgtEl>
                                      </p:cBhvr>
                                    </p:animEffect>
                                  </p:childTnLst>
                                </p:cTn>
                              </p:par>
                            </p:childTnLst>
                          </p:cTn>
                        </p:par>
                        <p:par>
                          <p:cTn id="66" fill="hold">
                            <p:stCondLst>
                              <p:cond delay="1000"/>
                            </p:stCondLst>
                            <p:childTnLst>
                              <p:par>
                                <p:cTn id="67" presetID="10" presetClass="entr" presetSubtype="0" fill="hold" grpId="0" nodeType="afterEffect">
                                  <p:stCondLst>
                                    <p:cond delay="500"/>
                                  </p:stCondLst>
                                  <p:childTnLst>
                                    <p:set>
                                      <p:cBhvr>
                                        <p:cTn id="68" dur="1" fill="hold">
                                          <p:stCondLst>
                                            <p:cond delay="0"/>
                                          </p:stCondLst>
                                        </p:cTn>
                                        <p:tgtEl>
                                          <p:spTgt spid="714767"/>
                                        </p:tgtEl>
                                        <p:attrNameLst>
                                          <p:attrName>style.visibility</p:attrName>
                                        </p:attrNameLst>
                                      </p:cBhvr>
                                      <p:to>
                                        <p:strVal val="visible"/>
                                      </p:to>
                                    </p:set>
                                    <p:animEffect transition="in" filter="fade">
                                      <p:cBhvr>
                                        <p:cTn id="69" dur="500"/>
                                        <p:tgtEl>
                                          <p:spTgt spid="714767"/>
                                        </p:tgtEl>
                                      </p:cBhvr>
                                    </p:animEffect>
                                  </p:childTnLst>
                                </p:cTn>
                              </p:par>
                            </p:childTnLst>
                          </p:cTn>
                        </p:par>
                        <p:par>
                          <p:cTn id="70" fill="hold">
                            <p:stCondLst>
                              <p:cond delay="2000"/>
                            </p:stCondLst>
                            <p:childTnLst>
                              <p:par>
                                <p:cTn id="71" presetID="4" presetClass="entr" presetSubtype="16" fill="hold" grpId="0" nodeType="afterEffect">
                                  <p:stCondLst>
                                    <p:cond delay="500"/>
                                  </p:stCondLst>
                                  <p:childTnLst>
                                    <p:set>
                                      <p:cBhvr>
                                        <p:cTn id="72" dur="1" fill="hold">
                                          <p:stCondLst>
                                            <p:cond delay="0"/>
                                          </p:stCondLst>
                                        </p:cTn>
                                        <p:tgtEl>
                                          <p:spTgt spid="714785"/>
                                        </p:tgtEl>
                                        <p:attrNameLst>
                                          <p:attrName>style.visibility</p:attrName>
                                        </p:attrNameLst>
                                      </p:cBhvr>
                                      <p:to>
                                        <p:strVal val="visible"/>
                                      </p:to>
                                    </p:set>
                                    <p:animEffect transition="in" filter="box(in)">
                                      <p:cBhvr>
                                        <p:cTn id="73" dur="500"/>
                                        <p:tgtEl>
                                          <p:spTgt spid="714785"/>
                                        </p:tgtEl>
                                      </p:cBhvr>
                                    </p:animEffect>
                                  </p:childTnLst>
                                </p:cTn>
                              </p:par>
                              <p:par>
                                <p:cTn id="74" presetID="4" presetClass="entr" presetSubtype="16" fill="hold" grpId="0" nodeType="withEffect">
                                  <p:stCondLst>
                                    <p:cond delay="500"/>
                                  </p:stCondLst>
                                  <p:childTnLst>
                                    <p:set>
                                      <p:cBhvr>
                                        <p:cTn id="75" dur="1" fill="hold">
                                          <p:stCondLst>
                                            <p:cond delay="0"/>
                                          </p:stCondLst>
                                        </p:cTn>
                                        <p:tgtEl>
                                          <p:spTgt spid="714786"/>
                                        </p:tgtEl>
                                        <p:attrNameLst>
                                          <p:attrName>style.visibility</p:attrName>
                                        </p:attrNameLst>
                                      </p:cBhvr>
                                      <p:to>
                                        <p:strVal val="visible"/>
                                      </p:to>
                                    </p:set>
                                    <p:animEffect transition="in" filter="box(in)">
                                      <p:cBhvr>
                                        <p:cTn id="76" dur="500"/>
                                        <p:tgtEl>
                                          <p:spTgt spid="714786"/>
                                        </p:tgtEl>
                                      </p:cBhvr>
                                    </p:animEffect>
                                  </p:childTnLst>
                                </p:cTn>
                              </p:par>
                              <p:par>
                                <p:cTn id="77" presetID="4" presetClass="entr" presetSubtype="16" fill="hold" grpId="0" nodeType="withEffect">
                                  <p:stCondLst>
                                    <p:cond delay="500"/>
                                  </p:stCondLst>
                                  <p:childTnLst>
                                    <p:set>
                                      <p:cBhvr>
                                        <p:cTn id="78" dur="1" fill="hold">
                                          <p:stCondLst>
                                            <p:cond delay="0"/>
                                          </p:stCondLst>
                                        </p:cTn>
                                        <p:tgtEl>
                                          <p:spTgt spid="714791"/>
                                        </p:tgtEl>
                                        <p:attrNameLst>
                                          <p:attrName>style.visibility</p:attrName>
                                        </p:attrNameLst>
                                      </p:cBhvr>
                                      <p:to>
                                        <p:strVal val="visible"/>
                                      </p:to>
                                    </p:set>
                                    <p:animEffect transition="in" filter="box(in)">
                                      <p:cBhvr>
                                        <p:cTn id="79" dur="1000"/>
                                        <p:tgtEl>
                                          <p:spTgt spid="714791"/>
                                        </p:tgtEl>
                                      </p:cBhvr>
                                    </p:animEffect>
                                  </p:childTnLst>
                                </p:cTn>
                              </p:par>
                            </p:childTnLst>
                          </p:cTn>
                        </p:par>
                        <p:par>
                          <p:cTn id="80" fill="hold">
                            <p:stCondLst>
                              <p:cond delay="3500"/>
                            </p:stCondLst>
                            <p:childTnLst>
                              <p:par>
                                <p:cTn id="81" presetID="10" presetClass="entr" presetSubtype="0" fill="hold" grpId="0" nodeType="afterEffect">
                                  <p:stCondLst>
                                    <p:cond delay="500"/>
                                  </p:stCondLst>
                                  <p:childTnLst>
                                    <p:set>
                                      <p:cBhvr>
                                        <p:cTn id="82" dur="1" fill="hold">
                                          <p:stCondLst>
                                            <p:cond delay="0"/>
                                          </p:stCondLst>
                                        </p:cTn>
                                        <p:tgtEl>
                                          <p:spTgt spid="714766"/>
                                        </p:tgtEl>
                                        <p:attrNameLst>
                                          <p:attrName>style.visibility</p:attrName>
                                        </p:attrNameLst>
                                      </p:cBhvr>
                                      <p:to>
                                        <p:strVal val="visible"/>
                                      </p:to>
                                    </p:set>
                                    <p:animEffect transition="in" filter="fade">
                                      <p:cBhvr>
                                        <p:cTn id="83" dur="500"/>
                                        <p:tgtEl>
                                          <p:spTgt spid="714766"/>
                                        </p:tgtEl>
                                      </p:cBhvr>
                                    </p:animEffect>
                                  </p:childTnLst>
                                </p:cTn>
                              </p:par>
                            </p:childTnLst>
                          </p:cTn>
                        </p:par>
                        <p:par>
                          <p:cTn id="84" fill="hold">
                            <p:stCondLst>
                              <p:cond delay="4500"/>
                            </p:stCondLst>
                            <p:childTnLst>
                              <p:par>
                                <p:cTn id="85" presetID="4" presetClass="entr" presetSubtype="16" fill="hold" grpId="0" nodeType="afterEffect">
                                  <p:stCondLst>
                                    <p:cond delay="500"/>
                                  </p:stCondLst>
                                  <p:childTnLst>
                                    <p:set>
                                      <p:cBhvr>
                                        <p:cTn id="86" dur="1" fill="hold">
                                          <p:stCondLst>
                                            <p:cond delay="0"/>
                                          </p:stCondLst>
                                        </p:cTn>
                                        <p:tgtEl>
                                          <p:spTgt spid="714792"/>
                                        </p:tgtEl>
                                        <p:attrNameLst>
                                          <p:attrName>style.visibility</p:attrName>
                                        </p:attrNameLst>
                                      </p:cBhvr>
                                      <p:to>
                                        <p:strVal val="visible"/>
                                      </p:to>
                                    </p:set>
                                    <p:animEffect transition="in" filter="box(in)">
                                      <p:cBhvr>
                                        <p:cTn id="87" dur="500"/>
                                        <p:tgtEl>
                                          <p:spTgt spid="714792"/>
                                        </p:tgtEl>
                                      </p:cBhvr>
                                    </p:animEffect>
                                  </p:childTnLst>
                                </p:cTn>
                              </p:par>
                              <p:par>
                                <p:cTn id="88" presetID="4" presetClass="entr" presetSubtype="16" fill="hold" grpId="0" nodeType="withEffect">
                                  <p:stCondLst>
                                    <p:cond delay="500"/>
                                  </p:stCondLst>
                                  <p:childTnLst>
                                    <p:set>
                                      <p:cBhvr>
                                        <p:cTn id="89" dur="1" fill="hold">
                                          <p:stCondLst>
                                            <p:cond delay="0"/>
                                          </p:stCondLst>
                                        </p:cTn>
                                        <p:tgtEl>
                                          <p:spTgt spid="714788"/>
                                        </p:tgtEl>
                                        <p:attrNameLst>
                                          <p:attrName>style.visibility</p:attrName>
                                        </p:attrNameLst>
                                      </p:cBhvr>
                                      <p:to>
                                        <p:strVal val="visible"/>
                                      </p:to>
                                    </p:set>
                                    <p:animEffect transition="in" filter="box(in)">
                                      <p:cBhvr>
                                        <p:cTn id="90" dur="500"/>
                                        <p:tgtEl>
                                          <p:spTgt spid="714788"/>
                                        </p:tgtEl>
                                      </p:cBhvr>
                                    </p:animEffect>
                                  </p:childTnLst>
                                </p:cTn>
                              </p:par>
                            </p:childTnLst>
                          </p:cTn>
                        </p:par>
                        <p:par>
                          <p:cTn id="91" fill="hold">
                            <p:stCondLst>
                              <p:cond delay="5500"/>
                            </p:stCondLst>
                            <p:childTnLst>
                              <p:par>
                                <p:cTn id="92" presetID="10" presetClass="entr" presetSubtype="0" fill="hold" grpId="0" nodeType="afterEffect">
                                  <p:stCondLst>
                                    <p:cond delay="500"/>
                                  </p:stCondLst>
                                  <p:childTnLst>
                                    <p:set>
                                      <p:cBhvr>
                                        <p:cTn id="93" dur="1" fill="hold">
                                          <p:stCondLst>
                                            <p:cond delay="0"/>
                                          </p:stCondLst>
                                        </p:cTn>
                                        <p:tgtEl>
                                          <p:spTgt spid="714765"/>
                                        </p:tgtEl>
                                        <p:attrNameLst>
                                          <p:attrName>style.visibility</p:attrName>
                                        </p:attrNameLst>
                                      </p:cBhvr>
                                      <p:to>
                                        <p:strVal val="visible"/>
                                      </p:to>
                                    </p:set>
                                    <p:animEffect transition="in" filter="fade">
                                      <p:cBhvr>
                                        <p:cTn id="94" dur="500"/>
                                        <p:tgtEl>
                                          <p:spTgt spid="714765"/>
                                        </p:tgtEl>
                                      </p:cBhvr>
                                    </p:animEffect>
                                  </p:childTnLst>
                                </p:cTn>
                              </p:par>
                            </p:childTnLst>
                          </p:cTn>
                        </p:par>
                        <p:par>
                          <p:cTn id="95" fill="hold">
                            <p:stCondLst>
                              <p:cond delay="6500"/>
                            </p:stCondLst>
                            <p:childTnLst>
                              <p:par>
                                <p:cTn id="96" presetID="4" presetClass="entr" presetSubtype="16" fill="hold" grpId="0" nodeType="afterEffect">
                                  <p:stCondLst>
                                    <p:cond delay="0"/>
                                  </p:stCondLst>
                                  <p:childTnLst>
                                    <p:set>
                                      <p:cBhvr>
                                        <p:cTn id="97" dur="1" fill="hold">
                                          <p:stCondLst>
                                            <p:cond delay="0"/>
                                          </p:stCondLst>
                                        </p:cTn>
                                        <p:tgtEl>
                                          <p:spTgt spid="714777"/>
                                        </p:tgtEl>
                                        <p:attrNameLst>
                                          <p:attrName>style.visibility</p:attrName>
                                        </p:attrNameLst>
                                      </p:cBhvr>
                                      <p:to>
                                        <p:strVal val="visible"/>
                                      </p:to>
                                    </p:set>
                                    <p:animEffect transition="in" filter="box(in)">
                                      <p:cBhvr>
                                        <p:cTn id="98" dur="1000"/>
                                        <p:tgtEl>
                                          <p:spTgt spid="714777"/>
                                        </p:tgtEl>
                                      </p:cBhvr>
                                    </p:animEffect>
                                  </p:childTnLst>
                                </p:cTn>
                              </p:par>
                              <p:par>
                                <p:cTn id="99" presetID="4" presetClass="entr" presetSubtype="16" fill="hold" grpId="0" nodeType="withEffect">
                                  <p:stCondLst>
                                    <p:cond delay="0"/>
                                  </p:stCondLst>
                                  <p:childTnLst>
                                    <p:set>
                                      <p:cBhvr>
                                        <p:cTn id="100" dur="1" fill="hold">
                                          <p:stCondLst>
                                            <p:cond delay="0"/>
                                          </p:stCondLst>
                                        </p:cTn>
                                        <p:tgtEl>
                                          <p:spTgt spid="714790"/>
                                        </p:tgtEl>
                                        <p:attrNameLst>
                                          <p:attrName>style.visibility</p:attrName>
                                        </p:attrNameLst>
                                      </p:cBhvr>
                                      <p:to>
                                        <p:strVal val="visible"/>
                                      </p:to>
                                    </p:set>
                                    <p:animEffect transition="in" filter="box(in)">
                                      <p:cBhvr>
                                        <p:cTn id="101" dur="1000"/>
                                        <p:tgtEl>
                                          <p:spTgt spid="714790"/>
                                        </p:tgtEl>
                                      </p:cBhvr>
                                    </p:animEffect>
                                  </p:childTnLst>
                                </p:cTn>
                              </p:par>
                            </p:childTnLst>
                          </p:cTn>
                        </p:par>
                        <p:par>
                          <p:cTn id="102" fill="hold">
                            <p:stCondLst>
                              <p:cond delay="7500"/>
                            </p:stCondLst>
                            <p:childTnLst>
                              <p:par>
                                <p:cTn id="103" presetID="10" presetClass="entr" presetSubtype="0" fill="hold" grpId="0" nodeType="afterEffect">
                                  <p:stCondLst>
                                    <p:cond delay="500"/>
                                  </p:stCondLst>
                                  <p:childTnLst>
                                    <p:set>
                                      <p:cBhvr>
                                        <p:cTn id="104" dur="1" fill="hold">
                                          <p:stCondLst>
                                            <p:cond delay="0"/>
                                          </p:stCondLst>
                                        </p:cTn>
                                        <p:tgtEl>
                                          <p:spTgt spid="714764"/>
                                        </p:tgtEl>
                                        <p:attrNameLst>
                                          <p:attrName>style.visibility</p:attrName>
                                        </p:attrNameLst>
                                      </p:cBhvr>
                                      <p:to>
                                        <p:strVal val="visible"/>
                                      </p:to>
                                    </p:set>
                                    <p:animEffect transition="in" filter="fade">
                                      <p:cBhvr>
                                        <p:cTn id="105" dur="500"/>
                                        <p:tgtEl>
                                          <p:spTgt spid="714764"/>
                                        </p:tgtEl>
                                      </p:cBhvr>
                                    </p:animEffect>
                                  </p:childTnLst>
                                </p:cTn>
                              </p:par>
                            </p:childTnLst>
                          </p:cTn>
                        </p:par>
                      </p:childTnLst>
                    </p:cTn>
                  </p:par>
                  <p:par>
                    <p:cTn id="106" fill="hold">
                      <p:stCondLst>
                        <p:cond delay="indefinite"/>
                      </p:stCondLst>
                      <p:childTnLst>
                        <p:par>
                          <p:cTn id="107" fill="hold">
                            <p:stCondLst>
                              <p:cond delay="0"/>
                            </p:stCondLst>
                            <p:childTnLst>
                              <p:par>
                                <p:cTn id="108" presetID="4" presetClass="entr" presetSubtype="16" fill="hold" grpId="0" nodeType="clickEffect">
                                  <p:stCondLst>
                                    <p:cond delay="0"/>
                                  </p:stCondLst>
                                  <p:childTnLst>
                                    <p:set>
                                      <p:cBhvr>
                                        <p:cTn id="109" dur="1" fill="hold">
                                          <p:stCondLst>
                                            <p:cond delay="0"/>
                                          </p:stCondLst>
                                        </p:cTn>
                                        <p:tgtEl>
                                          <p:spTgt spid="714799"/>
                                        </p:tgtEl>
                                        <p:attrNameLst>
                                          <p:attrName>style.visibility</p:attrName>
                                        </p:attrNameLst>
                                      </p:cBhvr>
                                      <p:to>
                                        <p:strVal val="visible"/>
                                      </p:to>
                                    </p:set>
                                    <p:animEffect transition="in" filter="box(in)">
                                      <p:cBhvr>
                                        <p:cTn id="110" dur="500"/>
                                        <p:tgtEl>
                                          <p:spTgt spid="714799"/>
                                        </p:tgtEl>
                                      </p:cBhvr>
                                    </p:animEffect>
                                  </p:childTnLst>
                                </p:cTn>
                              </p:par>
                              <p:par>
                                <p:cTn id="111" presetID="4" presetClass="entr" presetSubtype="16" fill="hold" grpId="0" nodeType="withEffect">
                                  <p:stCondLst>
                                    <p:cond delay="0"/>
                                  </p:stCondLst>
                                  <p:childTnLst>
                                    <p:set>
                                      <p:cBhvr>
                                        <p:cTn id="112" dur="1" fill="hold">
                                          <p:stCondLst>
                                            <p:cond delay="0"/>
                                          </p:stCondLst>
                                        </p:cTn>
                                        <p:tgtEl>
                                          <p:spTgt spid="714789"/>
                                        </p:tgtEl>
                                        <p:attrNameLst>
                                          <p:attrName>style.visibility</p:attrName>
                                        </p:attrNameLst>
                                      </p:cBhvr>
                                      <p:to>
                                        <p:strVal val="visible"/>
                                      </p:to>
                                    </p:set>
                                    <p:animEffect transition="in" filter="box(in)">
                                      <p:cBhvr>
                                        <p:cTn id="113" dur="500"/>
                                        <p:tgtEl>
                                          <p:spTgt spid="714789"/>
                                        </p:tgtEl>
                                      </p:cBhvr>
                                    </p:animEffect>
                                  </p:childTnLst>
                                </p:cTn>
                              </p:par>
                              <p:par>
                                <p:cTn id="114" presetID="4" presetClass="entr" presetSubtype="16" fill="hold" grpId="0" nodeType="withEffect">
                                  <p:stCondLst>
                                    <p:cond delay="500"/>
                                  </p:stCondLst>
                                  <p:childTnLst>
                                    <p:set>
                                      <p:cBhvr>
                                        <p:cTn id="115" dur="1" fill="hold">
                                          <p:stCondLst>
                                            <p:cond delay="0"/>
                                          </p:stCondLst>
                                        </p:cTn>
                                        <p:tgtEl>
                                          <p:spTgt spid="714778"/>
                                        </p:tgtEl>
                                        <p:attrNameLst>
                                          <p:attrName>style.visibility</p:attrName>
                                        </p:attrNameLst>
                                      </p:cBhvr>
                                      <p:to>
                                        <p:strVal val="visible"/>
                                      </p:to>
                                    </p:set>
                                    <p:animEffect transition="in" filter="box(in)">
                                      <p:cBhvr>
                                        <p:cTn id="116" dur="1000"/>
                                        <p:tgtEl>
                                          <p:spTgt spid="714778"/>
                                        </p:tgtEl>
                                      </p:cBhvr>
                                    </p:animEffect>
                                  </p:childTnLst>
                                </p:cTn>
                              </p:par>
                              <p:par>
                                <p:cTn id="117" presetID="4" presetClass="entr" presetSubtype="16" fill="hold" grpId="0" nodeType="withEffect">
                                  <p:stCondLst>
                                    <p:cond delay="500"/>
                                  </p:stCondLst>
                                  <p:childTnLst>
                                    <p:set>
                                      <p:cBhvr>
                                        <p:cTn id="118" dur="1" fill="hold">
                                          <p:stCondLst>
                                            <p:cond delay="0"/>
                                          </p:stCondLst>
                                        </p:cTn>
                                        <p:tgtEl>
                                          <p:spTgt spid="714798"/>
                                        </p:tgtEl>
                                        <p:attrNameLst>
                                          <p:attrName>style.visibility</p:attrName>
                                        </p:attrNameLst>
                                      </p:cBhvr>
                                      <p:to>
                                        <p:strVal val="visible"/>
                                      </p:to>
                                    </p:set>
                                    <p:animEffect transition="in" filter="box(in)">
                                      <p:cBhvr>
                                        <p:cTn id="119" dur="1000"/>
                                        <p:tgtEl>
                                          <p:spTgt spid="714798"/>
                                        </p:tgtEl>
                                      </p:cBhvr>
                                    </p:animEffect>
                                  </p:childTnLst>
                                </p:cTn>
                              </p:par>
                            </p:childTnLst>
                          </p:cTn>
                        </p:par>
                        <p:par>
                          <p:cTn id="120" fill="hold">
                            <p:stCondLst>
                              <p:cond delay="1500"/>
                            </p:stCondLst>
                            <p:childTnLst>
                              <p:par>
                                <p:cTn id="121" presetID="10" presetClass="entr" presetSubtype="0" fill="hold" grpId="0" nodeType="afterEffect">
                                  <p:stCondLst>
                                    <p:cond delay="500"/>
                                  </p:stCondLst>
                                  <p:childTnLst>
                                    <p:set>
                                      <p:cBhvr>
                                        <p:cTn id="122" dur="1" fill="hold">
                                          <p:stCondLst>
                                            <p:cond delay="0"/>
                                          </p:stCondLst>
                                        </p:cTn>
                                        <p:tgtEl>
                                          <p:spTgt spid="714768"/>
                                        </p:tgtEl>
                                        <p:attrNameLst>
                                          <p:attrName>style.visibility</p:attrName>
                                        </p:attrNameLst>
                                      </p:cBhvr>
                                      <p:to>
                                        <p:strVal val="visible"/>
                                      </p:to>
                                    </p:set>
                                    <p:animEffect transition="in" filter="fade">
                                      <p:cBhvr>
                                        <p:cTn id="123" dur="500"/>
                                        <p:tgtEl>
                                          <p:spTgt spid="714768"/>
                                        </p:tgtEl>
                                      </p:cBhvr>
                                    </p:animEffect>
                                  </p:childTnLst>
                                </p:cTn>
                              </p:par>
                            </p:childTnLst>
                          </p:cTn>
                        </p:par>
                        <p:par>
                          <p:cTn id="124" fill="hold">
                            <p:stCondLst>
                              <p:cond delay="2500"/>
                            </p:stCondLst>
                            <p:childTnLst>
                              <p:par>
                                <p:cTn id="125" presetID="4" presetClass="entr" presetSubtype="16" fill="hold" grpId="0" nodeType="afterEffect">
                                  <p:stCondLst>
                                    <p:cond delay="500"/>
                                  </p:stCondLst>
                                  <p:childTnLst>
                                    <p:set>
                                      <p:cBhvr>
                                        <p:cTn id="126" dur="1" fill="hold">
                                          <p:stCondLst>
                                            <p:cond delay="0"/>
                                          </p:stCondLst>
                                        </p:cTn>
                                        <p:tgtEl>
                                          <p:spTgt spid="714783"/>
                                        </p:tgtEl>
                                        <p:attrNameLst>
                                          <p:attrName>style.visibility</p:attrName>
                                        </p:attrNameLst>
                                      </p:cBhvr>
                                      <p:to>
                                        <p:strVal val="visible"/>
                                      </p:to>
                                    </p:set>
                                    <p:animEffect transition="in" filter="box(in)">
                                      <p:cBhvr>
                                        <p:cTn id="127" dur="1000"/>
                                        <p:tgtEl>
                                          <p:spTgt spid="714783"/>
                                        </p:tgtEl>
                                      </p:cBhvr>
                                    </p:animEffect>
                                  </p:childTnLst>
                                </p:cTn>
                              </p:par>
                              <p:par>
                                <p:cTn id="128" presetID="4" presetClass="entr" presetSubtype="16" fill="hold" grpId="0" nodeType="withEffect">
                                  <p:stCondLst>
                                    <p:cond delay="500"/>
                                  </p:stCondLst>
                                  <p:childTnLst>
                                    <p:set>
                                      <p:cBhvr>
                                        <p:cTn id="129" dur="1" fill="hold">
                                          <p:stCondLst>
                                            <p:cond delay="0"/>
                                          </p:stCondLst>
                                        </p:cTn>
                                        <p:tgtEl>
                                          <p:spTgt spid="714797"/>
                                        </p:tgtEl>
                                        <p:attrNameLst>
                                          <p:attrName>style.visibility</p:attrName>
                                        </p:attrNameLst>
                                      </p:cBhvr>
                                      <p:to>
                                        <p:strVal val="visible"/>
                                      </p:to>
                                    </p:set>
                                    <p:animEffect transition="in" filter="box(in)">
                                      <p:cBhvr>
                                        <p:cTn id="130" dur="500"/>
                                        <p:tgtEl>
                                          <p:spTgt spid="714797"/>
                                        </p:tgtEl>
                                      </p:cBhvr>
                                    </p:animEffect>
                                  </p:childTnLst>
                                </p:cTn>
                              </p:par>
                              <p:par>
                                <p:cTn id="131" presetID="4" presetClass="entr" presetSubtype="16" fill="hold" grpId="0" nodeType="withEffect">
                                  <p:stCondLst>
                                    <p:cond delay="500"/>
                                  </p:stCondLst>
                                  <p:childTnLst>
                                    <p:set>
                                      <p:cBhvr>
                                        <p:cTn id="132" dur="1" fill="hold">
                                          <p:stCondLst>
                                            <p:cond delay="0"/>
                                          </p:stCondLst>
                                        </p:cTn>
                                        <p:tgtEl>
                                          <p:spTgt spid="714796"/>
                                        </p:tgtEl>
                                        <p:attrNameLst>
                                          <p:attrName>style.visibility</p:attrName>
                                        </p:attrNameLst>
                                      </p:cBhvr>
                                      <p:to>
                                        <p:strVal val="visible"/>
                                      </p:to>
                                    </p:set>
                                    <p:animEffect transition="in" filter="box(in)">
                                      <p:cBhvr>
                                        <p:cTn id="133" dur="500"/>
                                        <p:tgtEl>
                                          <p:spTgt spid="714796"/>
                                        </p:tgtEl>
                                      </p:cBhvr>
                                    </p:animEffect>
                                  </p:childTnLst>
                                </p:cTn>
                              </p:par>
                            </p:childTnLst>
                          </p:cTn>
                        </p:par>
                        <p:par>
                          <p:cTn id="134" fill="hold">
                            <p:stCondLst>
                              <p:cond delay="4000"/>
                            </p:stCondLst>
                            <p:childTnLst>
                              <p:par>
                                <p:cTn id="135" presetID="10" presetClass="entr" presetSubtype="0" fill="hold" grpId="0" nodeType="afterEffect">
                                  <p:stCondLst>
                                    <p:cond delay="500"/>
                                  </p:stCondLst>
                                  <p:childTnLst>
                                    <p:set>
                                      <p:cBhvr>
                                        <p:cTn id="136" dur="1" fill="hold">
                                          <p:stCondLst>
                                            <p:cond delay="0"/>
                                          </p:stCondLst>
                                        </p:cTn>
                                        <p:tgtEl>
                                          <p:spTgt spid="714795"/>
                                        </p:tgtEl>
                                        <p:attrNameLst>
                                          <p:attrName>style.visibility</p:attrName>
                                        </p:attrNameLst>
                                      </p:cBhvr>
                                      <p:to>
                                        <p:strVal val="visible"/>
                                      </p:to>
                                    </p:set>
                                    <p:animEffect transition="in" filter="fade">
                                      <p:cBhvr>
                                        <p:cTn id="137" dur="500"/>
                                        <p:tgtEl>
                                          <p:spTgt spid="714795"/>
                                        </p:tgtEl>
                                      </p:cBhvr>
                                    </p:animEffect>
                                  </p:childTnLst>
                                </p:cTn>
                              </p:par>
                            </p:childTnLst>
                          </p:cTn>
                        </p:par>
                      </p:childTnLst>
                    </p:cTn>
                  </p:par>
                  <p:par>
                    <p:cTn id="138" fill="hold">
                      <p:stCondLst>
                        <p:cond delay="indefinite"/>
                      </p:stCondLst>
                      <p:childTnLst>
                        <p:par>
                          <p:cTn id="139" fill="hold">
                            <p:stCondLst>
                              <p:cond delay="0"/>
                            </p:stCondLst>
                            <p:childTnLst>
                              <p:par>
                                <p:cTn id="140" presetID="4" presetClass="entr" presetSubtype="16" fill="hold" grpId="0" nodeType="clickEffect">
                                  <p:stCondLst>
                                    <p:cond delay="0"/>
                                  </p:stCondLst>
                                  <p:childTnLst>
                                    <p:set>
                                      <p:cBhvr>
                                        <p:cTn id="141" dur="1" fill="hold">
                                          <p:stCondLst>
                                            <p:cond delay="0"/>
                                          </p:stCondLst>
                                        </p:cTn>
                                        <p:tgtEl>
                                          <p:spTgt spid="714793"/>
                                        </p:tgtEl>
                                        <p:attrNameLst>
                                          <p:attrName>style.visibility</p:attrName>
                                        </p:attrNameLst>
                                      </p:cBhvr>
                                      <p:to>
                                        <p:strVal val="visible"/>
                                      </p:to>
                                    </p:set>
                                    <p:animEffect transition="in" filter="box(in)">
                                      <p:cBhvr>
                                        <p:cTn id="142" dur="500"/>
                                        <p:tgtEl>
                                          <p:spTgt spid="714793"/>
                                        </p:tgtEl>
                                      </p:cBhvr>
                                    </p:animEffect>
                                  </p:childTnLst>
                                </p:cTn>
                              </p:par>
                            </p:childTnLst>
                          </p:cTn>
                        </p:par>
                        <p:par>
                          <p:cTn id="143" fill="hold">
                            <p:stCondLst>
                              <p:cond delay="500"/>
                            </p:stCondLst>
                            <p:childTnLst>
                              <p:par>
                                <p:cTn id="144" presetID="10" presetClass="entr" presetSubtype="0" fill="hold" grpId="0" nodeType="afterEffect">
                                  <p:stCondLst>
                                    <p:cond delay="500"/>
                                  </p:stCondLst>
                                  <p:childTnLst>
                                    <p:set>
                                      <p:cBhvr>
                                        <p:cTn id="145" dur="1" fill="hold">
                                          <p:stCondLst>
                                            <p:cond delay="0"/>
                                          </p:stCondLst>
                                        </p:cTn>
                                        <p:tgtEl>
                                          <p:spTgt spid="714769"/>
                                        </p:tgtEl>
                                        <p:attrNameLst>
                                          <p:attrName>style.visibility</p:attrName>
                                        </p:attrNameLst>
                                      </p:cBhvr>
                                      <p:to>
                                        <p:strVal val="visible"/>
                                      </p:to>
                                    </p:set>
                                    <p:animEffect transition="in" filter="fade">
                                      <p:cBhvr>
                                        <p:cTn id="146" dur="500"/>
                                        <p:tgtEl>
                                          <p:spTgt spid="714769"/>
                                        </p:tgtEl>
                                      </p:cBhvr>
                                    </p:animEffect>
                                  </p:childTnLst>
                                </p:cTn>
                              </p:par>
                            </p:childTnLst>
                          </p:cTn>
                        </p:par>
                        <p:par>
                          <p:cTn id="147" fill="hold">
                            <p:stCondLst>
                              <p:cond delay="1500"/>
                            </p:stCondLst>
                            <p:childTnLst>
                              <p:par>
                                <p:cTn id="148" presetID="4" presetClass="entr" presetSubtype="16" fill="hold" grpId="0" nodeType="afterEffect">
                                  <p:stCondLst>
                                    <p:cond delay="500"/>
                                  </p:stCondLst>
                                  <p:childTnLst>
                                    <p:set>
                                      <p:cBhvr>
                                        <p:cTn id="149" dur="1" fill="hold">
                                          <p:stCondLst>
                                            <p:cond delay="0"/>
                                          </p:stCondLst>
                                        </p:cTn>
                                        <p:tgtEl>
                                          <p:spTgt spid="714800"/>
                                        </p:tgtEl>
                                        <p:attrNameLst>
                                          <p:attrName>style.visibility</p:attrName>
                                        </p:attrNameLst>
                                      </p:cBhvr>
                                      <p:to>
                                        <p:strVal val="visible"/>
                                      </p:to>
                                    </p:set>
                                    <p:animEffect transition="in" filter="box(in)">
                                      <p:cBhvr>
                                        <p:cTn id="150" dur="500"/>
                                        <p:tgtEl>
                                          <p:spTgt spid="714800"/>
                                        </p:tgtEl>
                                      </p:cBhvr>
                                    </p:animEffect>
                                  </p:childTnLst>
                                </p:cTn>
                              </p:par>
                            </p:childTnLst>
                          </p:cTn>
                        </p:par>
                        <p:par>
                          <p:cTn id="151" fill="hold">
                            <p:stCondLst>
                              <p:cond delay="2500"/>
                            </p:stCondLst>
                            <p:childTnLst>
                              <p:par>
                                <p:cTn id="152" presetID="10" presetClass="entr" presetSubtype="0" fill="hold" grpId="0" nodeType="afterEffect">
                                  <p:stCondLst>
                                    <p:cond delay="500"/>
                                  </p:stCondLst>
                                  <p:childTnLst>
                                    <p:set>
                                      <p:cBhvr>
                                        <p:cTn id="153" dur="1" fill="hold">
                                          <p:stCondLst>
                                            <p:cond delay="0"/>
                                          </p:stCondLst>
                                        </p:cTn>
                                        <p:tgtEl>
                                          <p:spTgt spid="714770"/>
                                        </p:tgtEl>
                                        <p:attrNameLst>
                                          <p:attrName>style.visibility</p:attrName>
                                        </p:attrNameLst>
                                      </p:cBhvr>
                                      <p:to>
                                        <p:strVal val="visible"/>
                                      </p:to>
                                    </p:set>
                                    <p:animEffect transition="in" filter="fade">
                                      <p:cBhvr>
                                        <p:cTn id="154" dur="500"/>
                                        <p:tgtEl>
                                          <p:spTgt spid="714770"/>
                                        </p:tgtEl>
                                      </p:cBhvr>
                                    </p:animEffect>
                                  </p:childTnLst>
                                </p:cTn>
                              </p:par>
                            </p:childTnLst>
                          </p:cTn>
                        </p:par>
                        <p:par>
                          <p:cTn id="155" fill="hold">
                            <p:stCondLst>
                              <p:cond delay="3500"/>
                            </p:stCondLst>
                            <p:childTnLst>
                              <p:par>
                                <p:cTn id="156" presetID="4" presetClass="entr" presetSubtype="16" fill="hold" grpId="0" nodeType="afterEffect">
                                  <p:stCondLst>
                                    <p:cond delay="0"/>
                                  </p:stCondLst>
                                  <p:childTnLst>
                                    <p:set>
                                      <p:cBhvr>
                                        <p:cTn id="157" dur="1" fill="hold">
                                          <p:stCondLst>
                                            <p:cond delay="0"/>
                                          </p:stCondLst>
                                        </p:cTn>
                                        <p:tgtEl>
                                          <p:spTgt spid="714801"/>
                                        </p:tgtEl>
                                        <p:attrNameLst>
                                          <p:attrName>style.visibility</p:attrName>
                                        </p:attrNameLst>
                                      </p:cBhvr>
                                      <p:to>
                                        <p:strVal val="visible"/>
                                      </p:to>
                                    </p:set>
                                    <p:animEffect transition="in" filter="box(in)">
                                      <p:cBhvr>
                                        <p:cTn id="158" dur="500"/>
                                        <p:tgtEl>
                                          <p:spTgt spid="714801"/>
                                        </p:tgtEl>
                                      </p:cBhvr>
                                    </p:animEffect>
                                  </p:childTnLst>
                                </p:cTn>
                              </p:par>
                              <p:par>
                                <p:cTn id="159" presetID="4" presetClass="entr" presetSubtype="16" fill="hold" grpId="0" nodeType="withEffect">
                                  <p:stCondLst>
                                    <p:cond delay="0"/>
                                  </p:stCondLst>
                                  <p:childTnLst>
                                    <p:set>
                                      <p:cBhvr>
                                        <p:cTn id="160" dur="1" fill="hold">
                                          <p:stCondLst>
                                            <p:cond delay="0"/>
                                          </p:stCondLst>
                                        </p:cTn>
                                        <p:tgtEl>
                                          <p:spTgt spid="714794"/>
                                        </p:tgtEl>
                                        <p:attrNameLst>
                                          <p:attrName>style.visibility</p:attrName>
                                        </p:attrNameLst>
                                      </p:cBhvr>
                                      <p:to>
                                        <p:strVal val="visible"/>
                                      </p:to>
                                    </p:set>
                                    <p:animEffect transition="in" filter="box(in)">
                                      <p:cBhvr>
                                        <p:cTn id="161" dur="500"/>
                                        <p:tgtEl>
                                          <p:spTgt spid="714794"/>
                                        </p:tgtEl>
                                      </p:cBhvr>
                                    </p:animEffect>
                                  </p:childTnLst>
                                </p:cTn>
                              </p:par>
                            </p:childTnLst>
                          </p:cTn>
                        </p:par>
                        <p:par>
                          <p:cTn id="162" fill="hold">
                            <p:stCondLst>
                              <p:cond delay="4000"/>
                            </p:stCondLst>
                            <p:childTnLst>
                              <p:par>
                                <p:cTn id="163" presetID="10" presetClass="entr" presetSubtype="0" fill="hold" grpId="0" nodeType="afterEffect">
                                  <p:stCondLst>
                                    <p:cond delay="500"/>
                                  </p:stCondLst>
                                  <p:childTnLst>
                                    <p:set>
                                      <p:cBhvr>
                                        <p:cTn id="164" dur="1" fill="hold">
                                          <p:stCondLst>
                                            <p:cond delay="0"/>
                                          </p:stCondLst>
                                        </p:cTn>
                                        <p:tgtEl>
                                          <p:spTgt spid="714771"/>
                                        </p:tgtEl>
                                        <p:attrNameLst>
                                          <p:attrName>style.visibility</p:attrName>
                                        </p:attrNameLst>
                                      </p:cBhvr>
                                      <p:to>
                                        <p:strVal val="visible"/>
                                      </p:to>
                                    </p:set>
                                    <p:animEffect transition="in" filter="fade">
                                      <p:cBhvr>
                                        <p:cTn id="165" dur="500"/>
                                        <p:tgtEl>
                                          <p:spTgt spid="714771"/>
                                        </p:tgtEl>
                                      </p:cBhvr>
                                    </p:animEffect>
                                  </p:childTnLst>
                                </p:cTn>
                              </p:par>
                            </p:childTnLst>
                          </p:cTn>
                        </p:par>
                      </p:childTnLst>
                    </p:cTn>
                  </p:par>
                  <p:par>
                    <p:cTn id="166" fill="hold">
                      <p:stCondLst>
                        <p:cond delay="indefinite"/>
                      </p:stCondLst>
                      <p:childTnLst>
                        <p:par>
                          <p:cTn id="167" fill="hold">
                            <p:stCondLst>
                              <p:cond delay="0"/>
                            </p:stCondLst>
                            <p:childTnLst>
                              <p:par>
                                <p:cTn id="168" presetID="27" presetClass="entr" presetSubtype="0" fill="hold" grpId="0" nodeType="clickEffect">
                                  <p:stCondLst>
                                    <p:cond delay="0"/>
                                  </p:stCondLst>
                                  <p:iterate type="lt">
                                    <p:tmPct val="50000"/>
                                  </p:iterate>
                                  <p:childTnLst>
                                    <p:set>
                                      <p:cBhvr>
                                        <p:cTn id="169" dur="1" fill="hold">
                                          <p:stCondLst>
                                            <p:cond delay="0"/>
                                          </p:stCondLst>
                                        </p:cTn>
                                        <p:tgtEl>
                                          <p:spTgt spid="714805"/>
                                        </p:tgtEl>
                                        <p:attrNameLst>
                                          <p:attrName>style.visibility</p:attrName>
                                        </p:attrNameLst>
                                      </p:cBhvr>
                                      <p:to>
                                        <p:strVal val="visible"/>
                                      </p:to>
                                    </p:set>
                                    <p:anim calcmode="discrete" valueType="clr">
                                      <p:cBhvr override="childStyle">
                                        <p:cTn id="170" dur="80"/>
                                        <p:tgtEl>
                                          <p:spTgt spid="714805"/>
                                        </p:tgtEl>
                                        <p:attrNameLst>
                                          <p:attrName>style.color</p:attrName>
                                        </p:attrNameLst>
                                      </p:cBhvr>
                                      <p:tavLst>
                                        <p:tav tm="0">
                                          <p:val>
                                            <p:clrVal>
                                              <a:schemeClr val="accent2"/>
                                            </p:clrVal>
                                          </p:val>
                                        </p:tav>
                                        <p:tav tm="50000">
                                          <p:val>
                                            <p:clrVal>
                                              <a:schemeClr val="hlink"/>
                                            </p:clrVal>
                                          </p:val>
                                        </p:tav>
                                      </p:tavLst>
                                    </p:anim>
                                    <p:anim calcmode="discrete" valueType="clr">
                                      <p:cBhvr>
                                        <p:cTn id="171" dur="80"/>
                                        <p:tgtEl>
                                          <p:spTgt spid="714805"/>
                                        </p:tgtEl>
                                        <p:attrNameLst>
                                          <p:attrName>fillcolor</p:attrName>
                                        </p:attrNameLst>
                                      </p:cBhvr>
                                      <p:tavLst>
                                        <p:tav tm="0">
                                          <p:val>
                                            <p:clrVal>
                                              <a:schemeClr val="accent2"/>
                                            </p:clrVal>
                                          </p:val>
                                        </p:tav>
                                        <p:tav tm="50000">
                                          <p:val>
                                            <p:clrVal>
                                              <a:schemeClr val="hlink"/>
                                            </p:clrVal>
                                          </p:val>
                                        </p:tav>
                                      </p:tavLst>
                                    </p:anim>
                                    <p:set>
                                      <p:cBhvr>
                                        <p:cTn id="172" dur="80"/>
                                        <p:tgtEl>
                                          <p:spTgt spid="714805"/>
                                        </p:tgtEl>
                                        <p:attrNameLst>
                                          <p:attrName>fill.type</p:attrName>
                                        </p:attrNameLst>
                                      </p:cBhvr>
                                      <p:to>
                                        <p:strVal val="solid"/>
                                      </p:to>
                                    </p:set>
                                  </p:childTnLst>
                                </p:cTn>
                              </p:par>
                            </p:childTnLst>
                          </p:cTn>
                        </p:par>
                        <p:par>
                          <p:cTn id="173" fill="hold">
                            <p:stCondLst>
                              <p:cond delay="160"/>
                            </p:stCondLst>
                            <p:childTnLst>
                              <p:par>
                                <p:cTn id="174" presetID="27" presetClass="entr" presetSubtype="0" fill="hold" grpId="0" nodeType="afterEffect">
                                  <p:stCondLst>
                                    <p:cond delay="0"/>
                                  </p:stCondLst>
                                  <p:iterate type="lt">
                                    <p:tmPct val="50000"/>
                                  </p:iterate>
                                  <p:childTnLst>
                                    <p:set>
                                      <p:cBhvr>
                                        <p:cTn id="175" dur="1" fill="hold">
                                          <p:stCondLst>
                                            <p:cond delay="0"/>
                                          </p:stCondLst>
                                        </p:cTn>
                                        <p:tgtEl>
                                          <p:spTgt spid="714806"/>
                                        </p:tgtEl>
                                        <p:attrNameLst>
                                          <p:attrName>style.visibility</p:attrName>
                                        </p:attrNameLst>
                                      </p:cBhvr>
                                      <p:to>
                                        <p:strVal val="visible"/>
                                      </p:to>
                                    </p:set>
                                    <p:anim calcmode="discrete" valueType="clr">
                                      <p:cBhvr override="childStyle">
                                        <p:cTn id="176" dur="80"/>
                                        <p:tgtEl>
                                          <p:spTgt spid="714806"/>
                                        </p:tgtEl>
                                        <p:attrNameLst>
                                          <p:attrName>style.color</p:attrName>
                                        </p:attrNameLst>
                                      </p:cBhvr>
                                      <p:tavLst>
                                        <p:tav tm="0">
                                          <p:val>
                                            <p:clrVal>
                                              <a:schemeClr val="accent2"/>
                                            </p:clrVal>
                                          </p:val>
                                        </p:tav>
                                        <p:tav tm="50000">
                                          <p:val>
                                            <p:clrVal>
                                              <a:schemeClr val="hlink"/>
                                            </p:clrVal>
                                          </p:val>
                                        </p:tav>
                                      </p:tavLst>
                                    </p:anim>
                                    <p:anim calcmode="discrete" valueType="clr">
                                      <p:cBhvr>
                                        <p:cTn id="177" dur="80"/>
                                        <p:tgtEl>
                                          <p:spTgt spid="714806"/>
                                        </p:tgtEl>
                                        <p:attrNameLst>
                                          <p:attrName>fillcolor</p:attrName>
                                        </p:attrNameLst>
                                      </p:cBhvr>
                                      <p:tavLst>
                                        <p:tav tm="0">
                                          <p:val>
                                            <p:clrVal>
                                              <a:schemeClr val="accent2"/>
                                            </p:clrVal>
                                          </p:val>
                                        </p:tav>
                                        <p:tav tm="50000">
                                          <p:val>
                                            <p:clrVal>
                                              <a:schemeClr val="hlink"/>
                                            </p:clrVal>
                                          </p:val>
                                        </p:tav>
                                      </p:tavLst>
                                    </p:anim>
                                    <p:set>
                                      <p:cBhvr>
                                        <p:cTn id="178" dur="80"/>
                                        <p:tgtEl>
                                          <p:spTgt spid="714806"/>
                                        </p:tgtEl>
                                        <p:attrNameLst>
                                          <p:attrName>fill.type</p:attrName>
                                        </p:attrNameLst>
                                      </p:cBhvr>
                                      <p:to>
                                        <p:strVal val="solid"/>
                                      </p:to>
                                    </p:set>
                                  </p:childTnLst>
                                </p:cTn>
                              </p:par>
                            </p:childTnLst>
                          </p:cTn>
                        </p:par>
                        <p:par>
                          <p:cTn id="179" fill="hold">
                            <p:stCondLst>
                              <p:cond delay="320"/>
                            </p:stCondLst>
                            <p:childTnLst>
                              <p:par>
                                <p:cTn id="180" presetID="27" presetClass="entr" presetSubtype="0" fill="hold" grpId="0" nodeType="afterEffect">
                                  <p:stCondLst>
                                    <p:cond delay="0"/>
                                  </p:stCondLst>
                                  <p:iterate type="lt">
                                    <p:tmPct val="50000"/>
                                  </p:iterate>
                                  <p:childTnLst>
                                    <p:set>
                                      <p:cBhvr>
                                        <p:cTn id="181" dur="1" fill="hold">
                                          <p:stCondLst>
                                            <p:cond delay="0"/>
                                          </p:stCondLst>
                                        </p:cTn>
                                        <p:tgtEl>
                                          <p:spTgt spid="714807"/>
                                        </p:tgtEl>
                                        <p:attrNameLst>
                                          <p:attrName>style.visibility</p:attrName>
                                        </p:attrNameLst>
                                      </p:cBhvr>
                                      <p:to>
                                        <p:strVal val="visible"/>
                                      </p:to>
                                    </p:set>
                                    <p:anim calcmode="discrete" valueType="clr">
                                      <p:cBhvr override="childStyle">
                                        <p:cTn id="182" dur="80"/>
                                        <p:tgtEl>
                                          <p:spTgt spid="714807"/>
                                        </p:tgtEl>
                                        <p:attrNameLst>
                                          <p:attrName>style.color</p:attrName>
                                        </p:attrNameLst>
                                      </p:cBhvr>
                                      <p:tavLst>
                                        <p:tav tm="0">
                                          <p:val>
                                            <p:clrVal>
                                              <a:schemeClr val="accent2"/>
                                            </p:clrVal>
                                          </p:val>
                                        </p:tav>
                                        <p:tav tm="50000">
                                          <p:val>
                                            <p:clrVal>
                                              <a:schemeClr val="hlink"/>
                                            </p:clrVal>
                                          </p:val>
                                        </p:tav>
                                      </p:tavLst>
                                    </p:anim>
                                    <p:anim calcmode="discrete" valueType="clr">
                                      <p:cBhvr>
                                        <p:cTn id="183" dur="80"/>
                                        <p:tgtEl>
                                          <p:spTgt spid="714807"/>
                                        </p:tgtEl>
                                        <p:attrNameLst>
                                          <p:attrName>fillcolor</p:attrName>
                                        </p:attrNameLst>
                                      </p:cBhvr>
                                      <p:tavLst>
                                        <p:tav tm="0">
                                          <p:val>
                                            <p:clrVal>
                                              <a:schemeClr val="accent2"/>
                                            </p:clrVal>
                                          </p:val>
                                        </p:tav>
                                        <p:tav tm="50000">
                                          <p:val>
                                            <p:clrVal>
                                              <a:schemeClr val="hlink"/>
                                            </p:clrVal>
                                          </p:val>
                                        </p:tav>
                                      </p:tavLst>
                                    </p:anim>
                                    <p:set>
                                      <p:cBhvr>
                                        <p:cTn id="184" dur="80"/>
                                        <p:tgtEl>
                                          <p:spTgt spid="71480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55" grpId="0" animBg="1"/>
      <p:bldP spid="714756" grpId="0" animBg="1"/>
      <p:bldP spid="714757" grpId="0" animBg="1"/>
      <p:bldP spid="714758" grpId="0" animBg="1"/>
      <p:bldP spid="714759" grpId="0" animBg="1"/>
      <p:bldP spid="714760" grpId="0" animBg="1"/>
      <p:bldP spid="714761" grpId="0" animBg="1"/>
      <p:bldP spid="714762" grpId="0" animBg="1"/>
      <p:bldP spid="714763" grpId="0" animBg="1"/>
      <p:bldP spid="714764" grpId="0" animBg="1"/>
      <p:bldP spid="714765" grpId="0" animBg="1"/>
      <p:bldP spid="714766" grpId="0" animBg="1"/>
      <p:bldP spid="714767" grpId="0" animBg="1"/>
      <p:bldP spid="714768" grpId="0" animBg="1"/>
      <p:bldP spid="714769" grpId="0" animBg="1"/>
      <p:bldP spid="714770" grpId="0" animBg="1"/>
      <p:bldP spid="714771" grpId="0" animBg="1"/>
      <p:bldP spid="714777" grpId="0" animBg="1"/>
      <p:bldP spid="714778" grpId="0" animBg="1"/>
      <p:bldP spid="714779" grpId="0" animBg="1"/>
      <p:bldP spid="714780" grpId="0" animBg="1"/>
      <p:bldP spid="714781" grpId="0" animBg="1"/>
      <p:bldP spid="714782" grpId="0" animBg="1"/>
      <p:bldP spid="714783" grpId="0" animBg="1"/>
      <p:bldP spid="714784" grpId="0" animBg="1"/>
      <p:bldP spid="714785" grpId="0" animBg="1"/>
      <p:bldP spid="714786" grpId="0" animBg="1"/>
      <p:bldP spid="714787" grpId="0" animBg="1"/>
      <p:bldP spid="714788" grpId="0" animBg="1"/>
      <p:bldP spid="714789" grpId="0" animBg="1"/>
      <p:bldP spid="714790" grpId="0" animBg="1"/>
      <p:bldP spid="714791" grpId="0" animBg="1"/>
      <p:bldP spid="714792" grpId="0" animBg="1"/>
      <p:bldP spid="714793" grpId="0" animBg="1"/>
      <p:bldP spid="714794" grpId="0" animBg="1"/>
      <p:bldP spid="714795" grpId="0" animBg="1"/>
      <p:bldP spid="714796" grpId="0" animBg="1"/>
      <p:bldP spid="714797" grpId="0" animBg="1"/>
      <p:bldP spid="714798" grpId="0" animBg="1"/>
      <p:bldP spid="714799" grpId="0" animBg="1"/>
      <p:bldP spid="714800" grpId="0" animBg="1"/>
      <p:bldP spid="714801" grpId="0" animBg="1"/>
      <p:bldP spid="714803" grpId="0" animBg="1"/>
      <p:bldP spid="714804" grpId="0" animBg="1"/>
      <p:bldP spid="714805" grpId="0" animBg="1"/>
      <p:bldP spid="714806" grpId="0" animBg="1"/>
      <p:bldP spid="71480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ISSUES OF TRANSPORT AND ECONOMIC DEVELOPMENT</a:t>
            </a:r>
            <a:endParaRPr lang="en-US" sz="2400" dirty="0"/>
          </a:p>
        </p:txBody>
      </p:sp>
      <p:sp>
        <p:nvSpPr>
          <p:cNvPr id="3" name="Content Placeholder 2"/>
          <p:cNvSpPr>
            <a:spLocks noGrp="1"/>
          </p:cNvSpPr>
          <p:nvPr>
            <p:ph idx="1"/>
          </p:nvPr>
        </p:nvSpPr>
        <p:spPr/>
        <p:txBody>
          <a:bodyPr>
            <a:normAutofit fontScale="77500" lnSpcReduction="20000"/>
          </a:bodyPr>
          <a:lstStyle/>
          <a:p>
            <a:r>
              <a:rPr lang="en-US" dirty="0"/>
              <a:t>Transport is the ‘Infrastructure’ of Infrastructures</a:t>
            </a:r>
          </a:p>
          <a:p>
            <a:r>
              <a:rPr lang="en-US" dirty="0"/>
              <a:t>Transport Investment  4%-8% of GDP in most of the countries (Mody, World Bank, 1997).</a:t>
            </a:r>
          </a:p>
          <a:p>
            <a:pPr>
              <a:buNone/>
            </a:pPr>
            <a:endParaRPr lang="en-US" dirty="0"/>
          </a:p>
          <a:p>
            <a:r>
              <a:rPr lang="en-US" dirty="0"/>
              <a:t> Strategic Road Network (SRN) 1.2% of GDP in 2007/8 increased to 2.3% in 2011/12(GON, 2013).</a:t>
            </a:r>
          </a:p>
          <a:p>
            <a:pPr>
              <a:buNone/>
            </a:pPr>
            <a:endParaRPr lang="en-US" dirty="0"/>
          </a:p>
          <a:p>
            <a:r>
              <a:rPr lang="en-US" dirty="0"/>
              <a:t>Transport and Macroeconomic Impact</a:t>
            </a:r>
          </a:p>
          <a:p>
            <a:endParaRPr lang="en-US" dirty="0"/>
          </a:p>
          <a:p>
            <a:r>
              <a:rPr lang="en-US" dirty="0"/>
              <a:t>Development of Low-carbon Transport System.</a:t>
            </a:r>
            <a:br>
              <a:rPr lang="en-US" sz="2000" dirty="0"/>
            </a:br>
            <a:br>
              <a:rPr lang="en-US" dirty="0"/>
            </a:br>
            <a:endParaRPr lang="en-US"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of water mgmt in road</a:t>
            </a:r>
          </a:p>
        </p:txBody>
      </p:sp>
      <p:sp>
        <p:nvSpPr>
          <p:cNvPr id="3" name="Content Placeholder 2"/>
          <p:cNvSpPr>
            <a:spLocks noGrp="1"/>
          </p:cNvSpPr>
          <p:nvPr>
            <p:ph idx="1"/>
          </p:nvPr>
        </p:nvSpPr>
        <p:spPr/>
        <p:txBody>
          <a:bodyPr>
            <a:normAutofit fontScale="92500" lnSpcReduction="20000"/>
          </a:bodyPr>
          <a:lstStyle/>
          <a:p>
            <a:pPr>
              <a:buNone/>
            </a:pPr>
            <a:endParaRPr lang="en-US" dirty="0"/>
          </a:p>
          <a:p>
            <a:pPr>
              <a:buNone/>
            </a:pPr>
            <a:r>
              <a:rPr lang="en-US" dirty="0"/>
              <a:t>Design  (Peak)discharge Calculation</a:t>
            </a:r>
          </a:p>
          <a:p>
            <a:pPr>
              <a:buNone/>
            </a:pPr>
            <a:endParaRPr lang="en-US" dirty="0"/>
          </a:p>
          <a:p>
            <a:r>
              <a:rPr lang="en-US" dirty="0"/>
              <a:t>Less precipitation measurement stations.</a:t>
            </a:r>
          </a:p>
          <a:p>
            <a:r>
              <a:rPr lang="en-US" dirty="0"/>
              <a:t>Few flood mesurements gauge in streams and rivers.</a:t>
            </a:r>
          </a:p>
          <a:p>
            <a:pPr marL="0" indent="0">
              <a:lnSpc>
                <a:spcPct val="110000"/>
              </a:lnSpc>
              <a:buNone/>
              <a:defRPr/>
            </a:pPr>
            <a:r>
              <a:rPr lang="en-US" b="1" dirty="0"/>
              <a:t>Chezy’s formulla Q = C i A</a:t>
            </a:r>
          </a:p>
          <a:p>
            <a:pPr lvl="0" indent="0">
              <a:buNone/>
              <a:defRPr/>
            </a:pPr>
            <a:r>
              <a:rPr lang="en-US" sz="1900" dirty="0"/>
              <a:t>i = rainfall intensity (in/hr)</a:t>
            </a:r>
          </a:p>
          <a:p>
            <a:pPr lvl="0" indent="0">
              <a:buNone/>
              <a:defRPr/>
            </a:pPr>
            <a:r>
              <a:rPr lang="en-US" sz="1900" dirty="0"/>
              <a:t> for a critical time period, tc</a:t>
            </a:r>
          </a:p>
          <a:p>
            <a:pPr lvl="0" indent="0">
              <a:buNone/>
              <a:defRPr/>
            </a:pPr>
            <a:r>
              <a:rPr lang="en-US" sz="1900" dirty="0"/>
              <a:t>A = drainage area (acres).</a:t>
            </a:r>
          </a:p>
          <a:p>
            <a:pPr lvl="0" indent="0">
              <a:buNone/>
              <a:defRPr/>
            </a:pPr>
            <a:r>
              <a:rPr lang="en-US" sz="1900" dirty="0"/>
              <a:t>The runoff coefficient, C</a:t>
            </a:r>
          </a:p>
        </p:txBody>
      </p:sp>
      <p:pic>
        <p:nvPicPr>
          <p:cNvPr id="4" name="most dangerous road in world nepal">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3"/>
          <a:stretch>
            <a:fillRect/>
          </a:stretch>
        </p:blipFill>
        <p:spPr>
          <a:xfrm>
            <a:off x="4648200" y="4191000"/>
            <a:ext cx="3886200" cy="2209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normAutofit/>
          </a:bodyPr>
          <a:lstStyle/>
          <a:p>
            <a:pPr marL="0" lvl="0" indent="0">
              <a:buNone/>
              <a:defRPr/>
            </a:pPr>
            <a:r>
              <a:rPr lang="en-US" b="1" dirty="0"/>
              <a:t>Manning's formula</a:t>
            </a:r>
          </a:p>
          <a:p>
            <a:pPr marL="0" lvl="0" indent="0">
              <a:buNone/>
              <a:defRPr/>
            </a:pPr>
            <a:r>
              <a:rPr lang="en-US" dirty="0"/>
              <a:t>Q = n-1 A R2/3 S1/2</a:t>
            </a:r>
          </a:p>
          <a:p>
            <a:pPr marL="0" lvl="0" indent="0">
              <a:buNone/>
              <a:defRPr/>
            </a:pPr>
            <a:r>
              <a:rPr lang="en-US" sz="1800" dirty="0"/>
              <a:t>where:</a:t>
            </a:r>
          </a:p>
          <a:p>
            <a:pPr marL="0" lvl="0" indent="0">
              <a:buNone/>
              <a:defRPr/>
            </a:pPr>
            <a:r>
              <a:rPr lang="en-US" sz="1800" dirty="0"/>
              <a:t>Q = discharge (m3/s)</a:t>
            </a:r>
          </a:p>
          <a:p>
            <a:pPr marL="0" lvl="0" indent="0">
              <a:buNone/>
              <a:defRPr/>
            </a:pPr>
            <a:r>
              <a:rPr lang="en-US" sz="1800" dirty="0"/>
              <a:t>A = cross sectional area of the stream (m²)</a:t>
            </a:r>
          </a:p>
          <a:p>
            <a:pPr marL="0" lvl="0" indent="0">
              <a:buNone/>
              <a:defRPr/>
            </a:pPr>
            <a:r>
              <a:rPr lang="en-US" sz="1800" dirty="0"/>
              <a:t>R = hydraulic radius (m), </a:t>
            </a:r>
          </a:p>
          <a:p>
            <a:pPr marL="0" lvl="0" indent="0">
              <a:buNone/>
              <a:defRPr/>
            </a:pPr>
            <a:r>
              <a:rPr lang="en-US" sz="1800" dirty="0"/>
              <a:t>(area/wetted perimeter of the channel)</a:t>
            </a:r>
          </a:p>
          <a:p>
            <a:pPr marL="0" lvl="0" indent="0">
              <a:buNone/>
              <a:defRPr/>
            </a:pPr>
            <a:r>
              <a:rPr lang="en-US" sz="1800" dirty="0"/>
              <a:t>S = slope of the water surface</a:t>
            </a:r>
          </a:p>
          <a:p>
            <a:pPr marL="0" lvl="0" indent="0">
              <a:buNone/>
              <a:defRPr/>
            </a:pPr>
            <a:r>
              <a:rPr lang="en-US" sz="1800" dirty="0"/>
              <a:t>n = roughness coefficient of the channel.</a:t>
            </a:r>
          </a:p>
          <a:p>
            <a:endParaRPr lang="en-US" dirty="0"/>
          </a:p>
        </p:txBody>
      </p:sp>
      <p:pic>
        <p:nvPicPr>
          <p:cNvPr id="4" name="Picture 2" descr="Water 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00200"/>
            <a:ext cx="4191000" cy="43869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development and Geography</a:t>
            </a:r>
          </a:p>
        </p:txBody>
      </p:sp>
      <p:sp>
        <p:nvSpPr>
          <p:cNvPr id="3" name="Content Placeholder 2"/>
          <p:cNvSpPr>
            <a:spLocks noGrp="1"/>
          </p:cNvSpPr>
          <p:nvPr>
            <p:ph idx="1"/>
          </p:nvPr>
        </p:nvSpPr>
        <p:spPr/>
        <p:txBody>
          <a:bodyPr/>
          <a:lstStyle/>
          <a:p>
            <a:r>
              <a:rPr lang="en-US" dirty="0"/>
              <a:t>Nepal’s geography poses a significant barrier for the country’s aim to improve transport.</a:t>
            </a:r>
            <a:br>
              <a:rPr lang="en-US" dirty="0"/>
            </a:br>
            <a:br>
              <a:rPr lang="en-US" dirty="0"/>
            </a:br>
            <a:r>
              <a:rPr lang="en-US" dirty="0"/>
              <a:t> The Himalayan range lies in the north of the country, including 8 of the world’s 10 highest mountains, and these present huge physical obstacles.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of roadside and Cross drainage Structures</a:t>
            </a:r>
          </a:p>
        </p:txBody>
      </p:sp>
      <p:sp>
        <p:nvSpPr>
          <p:cNvPr id="3" name="Content Placeholder 2"/>
          <p:cNvSpPr>
            <a:spLocks noGrp="1"/>
          </p:cNvSpPr>
          <p:nvPr>
            <p:ph idx="1"/>
          </p:nvPr>
        </p:nvSpPr>
        <p:spPr/>
        <p:txBody>
          <a:bodyPr>
            <a:normAutofit fontScale="92500"/>
          </a:bodyPr>
          <a:lstStyle/>
          <a:p>
            <a:r>
              <a:rPr lang="en-US" dirty="0"/>
              <a:t>Frequently used type designs</a:t>
            </a:r>
          </a:p>
          <a:p>
            <a:r>
              <a:rPr lang="en-US" dirty="0"/>
              <a:t>Ignored critical depths and freeboard</a:t>
            </a:r>
          </a:p>
          <a:p>
            <a:r>
              <a:rPr lang="en-US" dirty="0"/>
              <a:t>Sediment loads are overlooked (check dams, d/s protection structures)</a:t>
            </a:r>
          </a:p>
          <a:p>
            <a:r>
              <a:rPr lang="en-US" dirty="0"/>
              <a:t>Not considered min and max. velocities </a:t>
            </a:r>
          </a:p>
          <a:p>
            <a:r>
              <a:rPr lang="en-US" dirty="0"/>
              <a:t>Off road drainage facilities (French drains)</a:t>
            </a:r>
          </a:p>
          <a:p>
            <a:r>
              <a:rPr lang="en-US" dirty="0"/>
              <a:t>Improvements of natural drainages</a:t>
            </a:r>
          </a:p>
          <a:p>
            <a:r>
              <a:rPr lang="en-US" dirty="0"/>
              <a:t>Uses of drain out waters </a:t>
            </a:r>
            <a:r>
              <a:rPr lang="en-US" sz="2600" dirty="0"/>
              <a:t>(agricultural fields, water mills)</a:t>
            </a:r>
            <a:endParaRPr lang="en-US" dirty="0"/>
          </a:p>
          <a:p>
            <a:endParaRPr lang="en-US" dirty="0"/>
          </a:p>
        </p:txBody>
      </p:sp>
    </p:spTree>
    <p:extLst>
      <p:ext uri="{BB962C8B-B14F-4D97-AF65-F5344CB8AC3E}">
        <p14:creationId xmlns:p14="http://schemas.microsoft.com/office/powerpoint/2010/main" val="3102372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lstStyle/>
          <a:p>
            <a:r>
              <a:rPr lang="en-US" dirty="0"/>
              <a:t>Types of camber</a:t>
            </a:r>
          </a:p>
          <a:p>
            <a:r>
              <a:rPr lang="en-US" dirty="0"/>
              <a:t>Minimum gradients</a:t>
            </a:r>
          </a:p>
          <a:p>
            <a:r>
              <a:rPr lang="en-US" dirty="0"/>
              <a:t>Shoulder materials</a:t>
            </a:r>
          </a:p>
          <a:p>
            <a:r>
              <a:rPr lang="en-US" dirty="0"/>
              <a:t>Smooth transition of carriageway drainage from shoulders to side drain</a:t>
            </a:r>
          </a:p>
          <a:p>
            <a:r>
              <a:rPr lang="en-US" dirty="0"/>
              <a:t>Formation levels of roads in inundation areas</a:t>
            </a:r>
          </a:p>
          <a:p>
            <a:r>
              <a:rPr lang="en-US" dirty="0"/>
              <a:t>Choice of pavements materials</a:t>
            </a:r>
          </a:p>
        </p:txBody>
      </p:sp>
    </p:spTree>
    <p:extLst>
      <p:ext uri="{BB962C8B-B14F-4D97-AF65-F5344CB8AC3E}">
        <p14:creationId xmlns:p14="http://schemas.microsoft.com/office/powerpoint/2010/main" val="1518529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a:t>
            </a:r>
          </a:p>
        </p:txBody>
      </p:sp>
      <p:sp>
        <p:nvSpPr>
          <p:cNvPr id="3" name="Content Placeholder 2"/>
          <p:cNvSpPr>
            <a:spLocks noGrp="1"/>
          </p:cNvSpPr>
          <p:nvPr>
            <p:ph idx="1"/>
          </p:nvPr>
        </p:nvSpPr>
        <p:spPr/>
        <p:txBody>
          <a:bodyPr/>
          <a:lstStyle/>
          <a:p>
            <a:r>
              <a:rPr lang="en-US" dirty="0"/>
              <a:t>Design slope </a:t>
            </a:r>
          </a:p>
          <a:p>
            <a:r>
              <a:rPr lang="en-US" dirty="0"/>
              <a:t>Workmanship</a:t>
            </a:r>
          </a:p>
          <a:p>
            <a:r>
              <a:rPr lang="en-US" dirty="0"/>
              <a:t>Hairpin bends</a:t>
            </a:r>
          </a:p>
          <a:p>
            <a:r>
              <a:rPr lang="en-US" dirty="0"/>
              <a:t>Cascades principles in series of loops</a:t>
            </a:r>
          </a:p>
          <a:p>
            <a:r>
              <a:rPr lang="en-US" dirty="0"/>
              <a:t>Long ways to carry discharges</a:t>
            </a:r>
          </a:p>
          <a:p>
            <a:pPr marL="0" indent="0">
              <a:buNone/>
            </a:pPr>
            <a:endParaRPr lang="en-US" dirty="0"/>
          </a:p>
          <a:p>
            <a:endParaRPr lang="en-US" dirty="0"/>
          </a:p>
        </p:txBody>
      </p:sp>
    </p:spTree>
    <p:extLst>
      <p:ext uri="{BB962C8B-B14F-4D97-AF65-F5344CB8AC3E}">
        <p14:creationId xmlns:p14="http://schemas.microsoft.com/office/powerpoint/2010/main" val="1796699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“Dewatering” elements</a:t>
            </a:r>
          </a:p>
        </p:txBody>
      </p:sp>
      <p:sp>
        <p:nvSpPr>
          <p:cNvPr id="3" name="Content Placeholder 2"/>
          <p:cNvSpPr>
            <a:spLocks noGrp="1"/>
          </p:cNvSpPr>
          <p:nvPr>
            <p:ph idx="1"/>
          </p:nvPr>
        </p:nvSpPr>
        <p:spPr/>
        <p:txBody>
          <a:bodyPr>
            <a:normAutofit fontScale="70000" lnSpcReduction="20000"/>
          </a:bodyPr>
          <a:lstStyle/>
          <a:p>
            <a:pPr marL="0" indent="0" fontAlgn="base">
              <a:buNone/>
            </a:pPr>
            <a:r>
              <a:rPr lang="en-US" dirty="0"/>
              <a:t>:</a:t>
            </a:r>
          </a:p>
          <a:p>
            <a:pPr marL="0" indent="0" fontAlgn="base">
              <a:buNone/>
            </a:pPr>
            <a:r>
              <a:rPr lang="en-US" dirty="0"/>
              <a:t>– Cross fall</a:t>
            </a:r>
          </a:p>
          <a:p>
            <a:pPr marL="0" indent="0" fontAlgn="base">
              <a:buNone/>
            </a:pPr>
            <a:r>
              <a:rPr lang="en-US" dirty="0"/>
              <a:t>– Road shoulders</a:t>
            </a:r>
          </a:p>
          <a:p>
            <a:pPr marL="0" indent="0" fontAlgn="base">
              <a:buNone/>
            </a:pPr>
            <a:r>
              <a:rPr lang="en-US" dirty="0"/>
              <a:t>– Impermeable road surface materials</a:t>
            </a:r>
          </a:p>
          <a:p>
            <a:pPr marL="0" indent="0" fontAlgn="base">
              <a:buNone/>
            </a:pPr>
            <a:endParaRPr lang="en-US" dirty="0"/>
          </a:p>
          <a:p>
            <a:pPr marL="0" indent="0" fontAlgn="base">
              <a:buNone/>
            </a:pPr>
            <a:r>
              <a:rPr lang="en-US" dirty="0"/>
              <a:t>A typical “drainage” system consists</a:t>
            </a:r>
          </a:p>
          <a:p>
            <a:pPr marL="0" indent="0" fontAlgn="base">
              <a:buNone/>
            </a:pPr>
            <a:r>
              <a:rPr lang="en-US" dirty="0"/>
              <a:t>– Outlet ditches</a:t>
            </a:r>
          </a:p>
          <a:p>
            <a:pPr marL="0" indent="0" fontAlgn="base">
              <a:buNone/>
            </a:pPr>
            <a:r>
              <a:rPr lang="en-US" dirty="0"/>
              <a:t>– Side ditches</a:t>
            </a:r>
          </a:p>
          <a:p>
            <a:pPr marL="0" indent="0" fontAlgn="base">
              <a:buNone/>
            </a:pPr>
            <a:r>
              <a:rPr lang="en-US" dirty="0"/>
              <a:t>– Culverts</a:t>
            </a:r>
          </a:p>
          <a:p>
            <a:pPr marL="0" indent="0" fontAlgn="base">
              <a:buNone/>
            </a:pPr>
            <a:r>
              <a:rPr lang="en-US" dirty="0"/>
              <a:t>– Inner/outer slopes</a:t>
            </a:r>
          </a:p>
          <a:p>
            <a:pPr marL="0" indent="0" fontAlgn="base">
              <a:buNone/>
            </a:pPr>
            <a:r>
              <a:rPr lang="en-US" dirty="0"/>
              <a:t>– Road structures</a:t>
            </a:r>
          </a:p>
          <a:p>
            <a:pPr marL="0" indent="0" fontAlgn="base">
              <a:buNone/>
            </a:pPr>
            <a:r>
              <a:rPr lang="en-US" dirty="0"/>
              <a:t>– Underdrains</a:t>
            </a:r>
          </a:p>
          <a:p>
            <a:pPr marL="0" indent="0">
              <a:buNone/>
            </a:pPr>
            <a:endParaRPr lang="en-US" dirty="0"/>
          </a:p>
        </p:txBody>
      </p:sp>
    </p:spTree>
    <p:extLst>
      <p:ext uri="{BB962C8B-B14F-4D97-AF65-F5344CB8AC3E}">
        <p14:creationId xmlns:p14="http://schemas.microsoft.com/office/powerpoint/2010/main" val="4131669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Operations and maintenance</a:t>
            </a:r>
          </a:p>
        </p:txBody>
      </p:sp>
      <p:sp>
        <p:nvSpPr>
          <p:cNvPr id="3" name="Content Placeholder 2"/>
          <p:cNvSpPr>
            <a:spLocks noGrp="1"/>
          </p:cNvSpPr>
          <p:nvPr>
            <p:ph idx="1"/>
          </p:nvPr>
        </p:nvSpPr>
        <p:spPr/>
        <p:txBody>
          <a:bodyPr/>
          <a:lstStyle/>
          <a:p>
            <a:r>
              <a:rPr lang="en-US" dirty="0"/>
              <a:t>Length Workers</a:t>
            </a:r>
          </a:p>
          <a:p>
            <a:r>
              <a:rPr lang="en-US" dirty="0"/>
              <a:t>Road Maintenance Groups (RMG)</a:t>
            </a:r>
          </a:p>
          <a:p>
            <a:r>
              <a:rPr lang="en-US" dirty="0"/>
              <a:t>Performance based contracts</a:t>
            </a:r>
          </a:p>
          <a:p>
            <a:r>
              <a:rPr lang="en-US" dirty="0"/>
              <a:t>Routine, Recurrent, periodic maintenance</a:t>
            </a:r>
          </a:p>
          <a:p>
            <a:r>
              <a:rPr lang="en-US" dirty="0"/>
              <a:t>Rehabilitation</a:t>
            </a:r>
          </a:p>
        </p:txBody>
      </p:sp>
    </p:spTree>
    <p:extLst>
      <p:ext uri="{BB962C8B-B14F-4D97-AF65-F5344CB8AC3E}">
        <p14:creationId xmlns:p14="http://schemas.microsoft.com/office/powerpoint/2010/main" val="1241139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a:t>	There are possibilities of new economic opportunities, ultimately reducing economic vulnerability. However,Local roads, especially when poorly constructed, present particular challenges to sustainability, risk and governance </a:t>
            </a:r>
            <a:br>
              <a:rPr lang="en-US" dirty="0"/>
            </a:br>
            <a:br>
              <a:rPr lang="en-US" dirty="0"/>
            </a:br>
            <a:r>
              <a:rPr lang="en-US" dirty="0"/>
              <a:t>Finally, the issue of poorly designed and risk-filled roads in Nepal is a political rather than technical issue. As Nepal moves towards greater constitutionlization of Federialism power, there is considerable opportunity for its local, province  and national administrations to turn the tide toward safer and more sustainable road development.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Let’s not drive in the rain! </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834640" y="3196431"/>
            <a:ext cx="3474720" cy="1333500"/>
          </a:xfrm>
          <a:prstGeom prst="rect">
            <a:avLst/>
          </a:prstGeom>
          <a:noFill/>
          <a:ln w="9525">
            <a:noFill/>
            <a:miter lim="800000"/>
            <a:headEnd/>
            <a:tailEnd/>
          </a:ln>
        </p:spPr>
      </p:pic>
    </p:spTree>
    <p:extLst>
      <p:ext uri="{BB962C8B-B14F-4D97-AF65-F5344CB8AC3E}">
        <p14:creationId xmlns:p14="http://schemas.microsoft.com/office/powerpoint/2010/main" val="3902474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Driving vehicles on wet road surface can easily damage the road! </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804160" y="2663031"/>
            <a:ext cx="3535680" cy="2400300"/>
          </a:xfrm>
          <a:prstGeom prst="rect">
            <a:avLst/>
          </a:prstGeom>
          <a:noFill/>
          <a:ln w="9525">
            <a:noFill/>
            <a:miter lim="800000"/>
            <a:headEnd/>
            <a:tailEnd/>
          </a:ln>
        </p:spPr>
      </p:pic>
      <p:sp>
        <p:nvSpPr>
          <p:cNvPr id="5" name="Rectangle 4"/>
          <p:cNvSpPr/>
          <p:nvPr/>
        </p:nvSpPr>
        <p:spPr>
          <a:xfrm>
            <a:off x="2286000" y="5105400"/>
            <a:ext cx="4572000" cy="646331"/>
          </a:xfrm>
          <a:prstGeom prst="rect">
            <a:avLst/>
          </a:prstGeom>
        </p:spPr>
        <p:txBody>
          <a:bodyPr wrap="square">
            <a:spAutoFit/>
          </a:bodyPr>
          <a:lstStyle/>
          <a:p>
            <a:r>
              <a:rPr lang="en-US" i="1" dirty="0"/>
              <a:t>The furrows made by motor </a:t>
            </a:r>
            <a:r>
              <a:rPr lang="en-US" i="1" dirty="0" err="1"/>
              <a:t>tyres</a:t>
            </a:r>
            <a:r>
              <a:rPr lang="en-US" i="1" dirty="0"/>
              <a:t> should immediately be filled up. </a:t>
            </a:r>
            <a:endParaRPr lang="en-US" dirty="0"/>
          </a:p>
        </p:txBody>
      </p:sp>
    </p:spTree>
    <p:extLst>
      <p:ext uri="{BB962C8B-B14F-4D97-AF65-F5344CB8AC3E}">
        <p14:creationId xmlns:p14="http://schemas.microsoft.com/office/powerpoint/2010/main" val="525890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A landslide on the road surface that needs to be immediately cleared. </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082290" y="2884011"/>
            <a:ext cx="2979420" cy="1958340"/>
          </a:xfrm>
          <a:prstGeom prst="rect">
            <a:avLst/>
          </a:prstGeom>
          <a:noFill/>
          <a:ln w="9525">
            <a:noFill/>
            <a:miter lim="800000"/>
            <a:headEnd/>
            <a:tailEnd/>
          </a:ln>
        </p:spPr>
      </p:pic>
      <p:sp>
        <p:nvSpPr>
          <p:cNvPr id="5" name="Rectangle 4"/>
          <p:cNvSpPr/>
          <p:nvPr/>
        </p:nvSpPr>
        <p:spPr>
          <a:xfrm rot="16200000">
            <a:off x="120290" y="3057437"/>
            <a:ext cx="4114800" cy="1200329"/>
          </a:xfrm>
          <a:prstGeom prst="rect">
            <a:avLst/>
          </a:prstGeom>
        </p:spPr>
        <p:txBody>
          <a:bodyPr wrap="square">
            <a:spAutoFit/>
          </a:bodyPr>
          <a:lstStyle/>
          <a:p>
            <a:r>
              <a:rPr lang="en-US" b="1" dirty="0"/>
              <a:t>Things to Remember </a:t>
            </a:r>
          </a:p>
          <a:p>
            <a:r>
              <a:rPr lang="en-US" dirty="0"/>
              <a:t>The small landslides remaining after clearing a landslide act as a preventive measure against other landslides. </a:t>
            </a:r>
          </a:p>
        </p:txBody>
      </p:sp>
    </p:spTree>
    <p:extLst>
      <p:ext uri="{BB962C8B-B14F-4D97-AF65-F5344CB8AC3E}">
        <p14:creationId xmlns:p14="http://schemas.microsoft.com/office/powerpoint/2010/main" val="401134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Damaged shoulders that call for recurrent repair and maintenance </a:t>
            </a:r>
            <a:endParaRPr lang="en-US" dirty="0"/>
          </a:p>
        </p:txBody>
      </p:sp>
      <p:pic>
        <p:nvPicPr>
          <p:cNvPr id="16386" name="Picture 2"/>
          <p:cNvPicPr>
            <a:picLocks noChangeAspect="1" noChangeArrowheads="1"/>
          </p:cNvPicPr>
          <p:nvPr/>
        </p:nvPicPr>
        <p:blipFill>
          <a:blip r:embed="rId2" cstate="print"/>
          <a:srcRect/>
          <a:stretch>
            <a:fillRect/>
          </a:stretch>
        </p:blipFill>
        <p:spPr bwMode="auto">
          <a:xfrm>
            <a:off x="2566988" y="2062163"/>
            <a:ext cx="4010025" cy="2733675"/>
          </a:xfrm>
          <a:prstGeom prst="rect">
            <a:avLst/>
          </a:prstGeom>
          <a:noFill/>
          <a:ln w="9525">
            <a:noFill/>
            <a:miter lim="800000"/>
            <a:headEnd/>
            <a:tailEnd/>
          </a:ln>
        </p:spPr>
      </p:pic>
    </p:spTree>
    <p:extLst>
      <p:ext uri="{BB962C8B-B14F-4D97-AF65-F5344CB8AC3E}">
        <p14:creationId xmlns:p14="http://schemas.microsoft.com/office/powerpoint/2010/main" val="372551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normAutofit fontScale="92500"/>
          </a:bodyPr>
          <a:lstStyle/>
          <a:p>
            <a:r>
              <a:rPr lang="en-US" dirty="0"/>
              <a:t>In the southern lowland plains of the country, rivers descending from the mountains change course frequently, presenting another challenge. </a:t>
            </a:r>
          </a:p>
          <a:p>
            <a:r>
              <a:rPr lang="en-US" dirty="0"/>
              <a:t>Meanwhile Nepal’s Hill</a:t>
            </a:r>
          </a:p>
          <a:p>
            <a:pPr>
              <a:buNone/>
            </a:pPr>
            <a:r>
              <a:rPr lang="en-US" dirty="0"/>
              <a:t> Region includes altitudes </a:t>
            </a:r>
          </a:p>
          <a:p>
            <a:pPr>
              <a:buNone/>
            </a:pPr>
            <a:r>
              <a:rPr lang="en-US" dirty="0"/>
              <a:t>ranging from 800-4000 m </a:t>
            </a:r>
          </a:p>
          <a:p>
            <a:pPr>
              <a:buNone/>
            </a:pPr>
            <a:r>
              <a:rPr lang="en-US" dirty="0"/>
              <a:t>itself providing difficulties</a:t>
            </a:r>
          </a:p>
          <a:p>
            <a:pPr>
              <a:buNone/>
            </a:pPr>
            <a:r>
              <a:rPr lang="en-US" dirty="0"/>
              <a:t> for road builders.</a:t>
            </a:r>
          </a:p>
        </p:txBody>
      </p:sp>
      <p:pic>
        <p:nvPicPr>
          <p:cNvPr id="4" name="Picture 2" descr="Nepal’s mountain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276600"/>
            <a:ext cx="4191000" cy="2670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rot="10800000" flipV="1">
            <a:off x="1371600" y="1143000"/>
            <a:ext cx="6400800" cy="838200"/>
          </a:xfrm>
        </p:spPr>
        <p:txBody>
          <a:bodyPr/>
          <a:lstStyle/>
          <a:p>
            <a:r>
              <a:rPr lang="en-US" b="1" dirty="0"/>
              <a:t>Only up to 6 </a:t>
            </a:r>
            <a:r>
              <a:rPr lang="en-US" b="1" dirty="0" err="1"/>
              <a:t>tonnes</a:t>
            </a:r>
            <a:r>
              <a:rPr lang="en-US" b="1" dirty="0"/>
              <a:t>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81000" y="2671763"/>
            <a:ext cx="7620000" cy="3271837"/>
          </a:xfrm>
          <a:prstGeom prst="rect">
            <a:avLst/>
          </a:prstGeom>
          <a:noFill/>
          <a:ln w="9525">
            <a:noFill/>
            <a:miter lim="800000"/>
            <a:headEnd/>
            <a:tailEnd/>
          </a:ln>
        </p:spPr>
      </p:pic>
    </p:spTree>
    <p:extLst>
      <p:ext uri="{BB962C8B-B14F-4D97-AF65-F5344CB8AC3E}">
        <p14:creationId xmlns:p14="http://schemas.microsoft.com/office/powerpoint/2010/main" val="339199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River Basin</a:t>
            </a:r>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cstate="print"/>
          <a:srcRect/>
          <a:stretch>
            <a:fillRect/>
          </a:stretch>
        </p:blipFill>
        <p:spPr bwMode="auto">
          <a:xfrm>
            <a:off x="857250" y="966788"/>
            <a:ext cx="7429500" cy="4924425"/>
          </a:xfrm>
          <a:prstGeom prst="rect">
            <a:avLst/>
          </a:prstGeom>
          <a:noFill/>
          <a:ln w="9525">
            <a:noFill/>
            <a:miter lim="800000"/>
            <a:headEnd/>
            <a:tailEnd/>
          </a:ln>
        </p:spPr>
      </p:pic>
    </p:spTree>
    <p:extLst>
      <p:ext uri="{BB962C8B-B14F-4D97-AF65-F5344CB8AC3E}">
        <p14:creationId xmlns:p14="http://schemas.microsoft.com/office/powerpoint/2010/main" val="2910876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latin typeface="+mn-lt"/>
                <a:ea typeface="+mn-ea"/>
                <a:cs typeface="+mn-cs"/>
              </a:rPr>
              <a:t>Thanks</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spcBef>
                <a:spcPct val="0"/>
              </a:spcBef>
              <a:buNone/>
            </a:pPr>
            <a:r>
              <a:rPr lang="en-US" sz="8800" b="1" dirty="0"/>
              <a:t>Any Quarries</a:t>
            </a:r>
          </a:p>
        </p:txBody>
      </p:sp>
    </p:spTree>
    <p:extLst>
      <p:ext uri="{BB962C8B-B14F-4D97-AF65-F5344CB8AC3E}">
        <p14:creationId xmlns:p14="http://schemas.microsoft.com/office/powerpoint/2010/main" val="2111207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lstStyle/>
          <a:p>
            <a:r>
              <a:rPr lang="en-US" dirty="0"/>
              <a:t>As a result of the technical issues resulting from the country’s geography as well as a shortage of construction machinery, building roads between cities, towns and villages in Nepal can be an</a:t>
            </a:r>
          </a:p>
          <a:p>
            <a:r>
              <a:rPr lang="en-US" dirty="0"/>
              <a:t> </a:t>
            </a:r>
            <a:r>
              <a:rPr lang="en-US" dirty="0">
                <a:solidFill>
                  <a:srgbClr val="FF0000"/>
                </a:solidFill>
              </a:rPr>
              <a:t>expensive</a:t>
            </a:r>
            <a:r>
              <a:rPr lang="en-US" dirty="0"/>
              <a:t> </a:t>
            </a:r>
          </a:p>
          <a:p>
            <a:r>
              <a:rPr lang="en-US" dirty="0"/>
              <a:t>and almost </a:t>
            </a:r>
            <a:r>
              <a:rPr lang="en-US" dirty="0">
                <a:solidFill>
                  <a:srgbClr val="FF0000"/>
                </a:solidFill>
              </a:rPr>
              <a:t>painfully slow process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and Roads</a:t>
            </a:r>
          </a:p>
        </p:txBody>
      </p:sp>
      <p:sp>
        <p:nvSpPr>
          <p:cNvPr id="3" name="Content Placeholder 2"/>
          <p:cNvSpPr>
            <a:spLocks noGrp="1"/>
          </p:cNvSpPr>
          <p:nvPr>
            <p:ph idx="1"/>
          </p:nvPr>
        </p:nvSpPr>
        <p:spPr/>
        <p:txBody>
          <a:bodyPr>
            <a:normAutofit fontScale="85000" lnSpcReduction="10000"/>
          </a:bodyPr>
          <a:lstStyle/>
          <a:p>
            <a:pPr lvl="0"/>
            <a:r>
              <a:rPr lang="en-US" dirty="0"/>
              <a:t>Water flow rates can be enormous due to run-off from mountain glaciers, becoming worse still during the monsoon season due to intense bursts of heavy rainfall. </a:t>
            </a:r>
          </a:p>
          <a:p>
            <a:pPr lvl="0"/>
            <a:r>
              <a:rPr lang="en-US" dirty="0"/>
              <a:t>80% rainfall within 4 months (average 1600mm)</a:t>
            </a:r>
          </a:p>
          <a:p>
            <a:pPr lvl="0"/>
            <a:r>
              <a:rPr lang="en-US" dirty="0"/>
              <a:t>Varies by eco-climatic </a:t>
            </a:r>
            <a:r>
              <a:rPr lang="en-US" sz="2400" dirty="0"/>
              <a:t>zones(Pokhara3345mm,Mustang 300mm)</a:t>
            </a:r>
            <a:endParaRPr lang="en-US" dirty="0"/>
          </a:p>
          <a:p>
            <a:pPr lvl="0"/>
            <a:r>
              <a:rPr lang="en-US" dirty="0"/>
              <a:t>More than 6000 watercoarses</a:t>
            </a:r>
          </a:p>
          <a:p>
            <a:pPr lvl="0"/>
            <a:r>
              <a:rPr lang="en-US" dirty="0"/>
              <a:t>Of the existing roads (surfaced and unsurfaced), up to 60% become unusable during the monsoon season and that includes most of the rural road connections.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Nepal Road Networks</a:t>
            </a:r>
            <a:br>
              <a:rPr lang="en-US" dirty="0"/>
            </a:br>
            <a:r>
              <a:rPr lang="en-US" sz="2700" dirty="0"/>
              <a:t>(2 AH,4EWH,8NSCH)</a:t>
            </a:r>
            <a:endParaRPr lang="en-US" dirty="0"/>
          </a:p>
        </p:txBody>
      </p:sp>
      <p:pic>
        <p:nvPicPr>
          <p:cNvPr id="4" name="Content Placeholder 3" descr="ï The Mid-Hill highway was started from 2064&#10;B.S.&#10;ï implementation of North-South Corridor&#10;Road Project, were carried out ..."/>
          <p:cNvPicPr>
            <a:picLocks noGrp="1"/>
          </p:cNvPicPr>
          <p:nvPr>
            <p:ph idx="1"/>
          </p:nvPr>
        </p:nvPicPr>
        <p:blipFill>
          <a:blip r:embed="rId2"/>
          <a:srcRect/>
          <a:stretch>
            <a:fillRect/>
          </a:stretch>
        </p:blipFill>
        <p:spPr bwMode="auto">
          <a:xfrm>
            <a:off x="228600" y="1600200"/>
            <a:ext cx="8610600" cy="45259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Asian Highways in Nepal</a:t>
            </a:r>
          </a:p>
        </p:txBody>
      </p:sp>
      <p:pic>
        <p:nvPicPr>
          <p:cNvPr id="4" name="Content Placeholder 3" descr="ï 20 years Master Plan of DOR was made from 2056 B.S.&#10;to 2058 B.S.&#10;ï Road Board was established on 2061 B.S.&#10;ï Finalizatio..."/>
          <p:cNvPicPr>
            <a:picLocks noGrp="1"/>
          </p:cNvPicPr>
          <p:nvPr>
            <p:ph idx="1"/>
          </p:nvPr>
        </p:nvPicPr>
        <p:blipFill>
          <a:blip r:embed="rId2"/>
          <a:srcRect/>
          <a:stretch>
            <a:fillRect/>
          </a:stretch>
        </p:blipFill>
        <p:spPr bwMode="auto">
          <a:xfrm>
            <a:off x="533400" y="1600200"/>
            <a:ext cx="8153400" cy="45259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Classification of Nepal Roads</a:t>
            </a:r>
            <a:br>
              <a:rPr lang="en-US" b="1" dirty="0"/>
            </a:br>
            <a:endParaRPr lang="en-US" dirty="0"/>
          </a:p>
        </p:txBody>
      </p:sp>
      <p:sp>
        <p:nvSpPr>
          <p:cNvPr id="3" name="Content Placeholder 2"/>
          <p:cNvSpPr>
            <a:spLocks noGrp="1"/>
          </p:cNvSpPr>
          <p:nvPr>
            <p:ph idx="1"/>
          </p:nvPr>
        </p:nvSpPr>
        <p:spPr/>
        <p:txBody>
          <a:bodyPr/>
          <a:lstStyle/>
          <a:p>
            <a:r>
              <a:rPr lang="en-US" dirty="0"/>
              <a:t>Strategic road network (SRN)</a:t>
            </a:r>
          </a:p>
          <a:p>
            <a:r>
              <a:rPr lang="en-US" dirty="0"/>
              <a:t>Local road network (LRN)</a:t>
            </a:r>
          </a:p>
        </p:txBody>
      </p:sp>
      <p:pic>
        <p:nvPicPr>
          <p:cNvPr id="4" name="Picture 2" descr="Manang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2895600"/>
            <a:ext cx="8153400"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267</TotalTime>
  <Words>1980</Words>
  <Application>Microsoft Office PowerPoint</Application>
  <PresentationFormat>On-screen Show (4:3)</PresentationFormat>
  <Paragraphs>299</Paragraphs>
  <Slides>42</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Arial Black</vt:lpstr>
      <vt:lpstr>Calibri</vt:lpstr>
      <vt:lpstr>Impact</vt:lpstr>
      <vt:lpstr>Times New Roman</vt:lpstr>
      <vt:lpstr>Office Theme</vt:lpstr>
      <vt:lpstr>PowerPoint Presentation</vt:lpstr>
      <vt:lpstr>PowerPoint Presentation</vt:lpstr>
      <vt:lpstr>Road development and Geography</vt:lpstr>
      <vt:lpstr>Contd..</vt:lpstr>
      <vt:lpstr>Contd..</vt:lpstr>
      <vt:lpstr>Weather and Roads</vt:lpstr>
      <vt:lpstr>Nepal Road Networks (2 AH,4EWH,8NSCH)</vt:lpstr>
      <vt:lpstr>Asian Highways in Nepal</vt:lpstr>
      <vt:lpstr>Classification of Nepal Roads </vt:lpstr>
      <vt:lpstr>Road Density </vt:lpstr>
      <vt:lpstr>Issues in Nepal Roads</vt:lpstr>
      <vt:lpstr>Contd..</vt:lpstr>
      <vt:lpstr>Contd..</vt:lpstr>
      <vt:lpstr>Contd..</vt:lpstr>
      <vt:lpstr>City Road after Gorkha Earthquake</vt:lpstr>
      <vt:lpstr>Roads Legisliative</vt:lpstr>
      <vt:lpstr>Real Scenario</vt:lpstr>
      <vt:lpstr>Cut Slopes</vt:lpstr>
      <vt:lpstr>PowerPoint Presentation</vt:lpstr>
      <vt:lpstr>PowerPoint Presentation</vt:lpstr>
      <vt:lpstr>PowerPoint Presentation</vt:lpstr>
      <vt:lpstr>Draught</vt:lpstr>
      <vt:lpstr>PowerPoint Presentation</vt:lpstr>
      <vt:lpstr>Common Indicator of Success</vt:lpstr>
      <vt:lpstr>Examples - Real Indicators of Success</vt:lpstr>
      <vt:lpstr>Intervention Logic</vt:lpstr>
      <vt:lpstr>ISSUES OF TRANSPORT AND ECONOMIC DEVELOPMENT</vt:lpstr>
      <vt:lpstr>Integration of water mgmt in road</vt:lpstr>
      <vt:lpstr>Contd..</vt:lpstr>
      <vt:lpstr>Design of roadside and Cross drainage Structures</vt:lpstr>
      <vt:lpstr>Contd..</vt:lpstr>
      <vt:lpstr>Construction</vt:lpstr>
      <vt:lpstr>“Dewatering” elements</vt:lpstr>
      <vt:lpstr>Operations and maintenance</vt:lpstr>
      <vt:lpstr>Conclusion</vt:lpstr>
      <vt:lpstr>Let’s not drive in the rain! </vt:lpstr>
      <vt:lpstr>Driving vehicles on wet road surface can easily damage the road! </vt:lpstr>
      <vt:lpstr>A landslide on the road surface that needs to be immediately cleared. </vt:lpstr>
      <vt:lpstr>Damaged shoulders that call for recurrent repair and maintenance </vt:lpstr>
      <vt:lpstr>PowerPoint Presentation</vt:lpstr>
      <vt:lpstr>River Basin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RVWRMP111</dc:creator>
  <cp:lastModifiedBy>Anastasia Deligianni</cp:lastModifiedBy>
  <cp:revision>93</cp:revision>
  <dcterms:created xsi:type="dcterms:W3CDTF">2019-12-16T06:21:41Z</dcterms:created>
  <dcterms:modified xsi:type="dcterms:W3CDTF">2021-01-29T11:49:17Z</dcterms:modified>
</cp:coreProperties>
</file>